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66" r:id="rId2"/>
    <p:sldId id="277" r:id="rId3"/>
    <p:sldId id="295" r:id="rId4"/>
    <p:sldId id="257" r:id="rId5"/>
    <p:sldId id="288" r:id="rId6"/>
    <p:sldId id="262" r:id="rId7"/>
    <p:sldId id="290" r:id="rId8"/>
    <p:sldId id="289" r:id="rId9"/>
    <p:sldId id="296" r:id="rId10"/>
    <p:sldId id="258" r:id="rId11"/>
    <p:sldId id="263" r:id="rId12"/>
    <p:sldId id="297" r:id="rId13"/>
    <p:sldId id="298" r:id="rId14"/>
    <p:sldId id="264" r:id="rId15"/>
    <p:sldId id="291" r:id="rId16"/>
    <p:sldId id="260" r:id="rId17"/>
    <p:sldId id="292" r:id="rId18"/>
    <p:sldId id="261" r:id="rId19"/>
    <p:sldId id="293" r:id="rId20"/>
    <p:sldId id="287" r:id="rId21"/>
    <p:sldId id="294" r:id="rId22"/>
    <p:sldId id="256" r:id="rId23"/>
    <p:sldId id="299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59" autoAdjust="0"/>
    <p:restoredTop sz="94660"/>
  </p:normalViewPr>
  <p:slideViewPr>
    <p:cSldViewPr snapToGrid="0">
      <p:cViewPr varScale="1">
        <p:scale>
          <a:sx n="57" d="100"/>
          <a:sy n="57" d="100"/>
        </p:scale>
        <p:origin x="91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7" Type="http://schemas.openxmlformats.org/officeDocument/2006/relationships/image" Target="../media/image67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Relationship Id="rId6" Type="http://schemas.openxmlformats.org/officeDocument/2006/relationships/image" Target="../media/image66.wmf"/><Relationship Id="rId5" Type="http://schemas.openxmlformats.org/officeDocument/2006/relationships/image" Target="../media/image65.wmf"/><Relationship Id="rId4" Type="http://schemas.openxmlformats.org/officeDocument/2006/relationships/image" Target="../media/image6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image" Target="../media/image24.wmf"/><Relationship Id="rId7" Type="http://schemas.openxmlformats.org/officeDocument/2006/relationships/image" Target="../media/image28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6" Type="http://schemas.openxmlformats.org/officeDocument/2006/relationships/image" Target="../media/image27.wmf"/><Relationship Id="rId5" Type="http://schemas.openxmlformats.org/officeDocument/2006/relationships/image" Target="../media/image26.wmf"/><Relationship Id="rId4" Type="http://schemas.openxmlformats.org/officeDocument/2006/relationships/image" Target="../media/image25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4" Type="http://schemas.openxmlformats.org/officeDocument/2006/relationships/image" Target="../media/image4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56EEC0-1C39-41E9-9243-C40D82848361}" type="datetimeFigureOut">
              <a:rPr lang="zh-CN" altLang="en-US" smtClean="0"/>
              <a:t>2022/4/12 Tuesday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07CED-2670-4FBB-9817-3CAD0D18B1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2953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最小：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07CED-2670-4FBB-9817-3CAD0D18B10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923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两个原子组成的系统，所有能量都认为是相互作用势能，拆散为孤立原子，就没有了能量，要拆散他们其实就是要给 一个外界能量弥补这个势能。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07CED-2670-4FBB-9817-3CAD0D18B10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0605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两个原子组成的系统，所有能量都认为是相互作用势能，拆散为孤立原子，就没有了能量，要拆散他们其实就是要给 一个外界能量弥补这个势能。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07CED-2670-4FBB-9817-3CAD0D18B10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57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动量矩定理：质点对</a:t>
            </a:r>
            <a:r>
              <a:rPr lang="zh-CN" altLang="en-US"/>
              <a:t>固定点 的</a:t>
            </a:r>
            <a:r>
              <a:rPr lang="zh-CN" altLang="en-US" dirty="0"/>
              <a:t>动量矩对时间的一阶导数等于作用于质点上的力对同</a:t>
            </a:r>
            <a:r>
              <a:rPr lang="zh-CN" altLang="en-US"/>
              <a:t>一点的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07CED-2670-4FBB-9817-3CAD0D18B10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172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07CED-2670-4FBB-9817-3CAD0D18B10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070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07CED-2670-4FBB-9817-3CAD0D18B10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004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07CED-2670-4FBB-9817-3CAD0D18B10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7577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力矩在</a:t>
            </a:r>
            <a:r>
              <a:rPr lang="zh-CN" altLang="en-US" dirty="0"/>
              <a:t>碰撞段，水平方向上分量为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07CED-2670-4FBB-9817-3CAD0D18B10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987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2022/4/12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2022/4/12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2022/4/12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2022/4/12 Tuesday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2022/4/12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2022/4/12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2022/4/12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2022/4/12 Tuesday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2022/4/12 Tuesday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2022/4/12 Tuesday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2022/4/12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0">
          <a:gsLst>
            <a:gs pos="33000">
              <a:schemeClr val="accent1">
                <a:lumMod val="60000"/>
                <a:lumOff val="40000"/>
              </a:schemeClr>
            </a:gs>
            <a:gs pos="0">
              <a:schemeClr val="accent1">
                <a:lumMod val="5000"/>
                <a:lumOff val="95000"/>
              </a:schemeClr>
            </a:gs>
            <a:gs pos="59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2022/4/12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30.png"/><Relationship Id="rId12" Type="http://schemas.openxmlformats.org/officeDocument/2006/relationships/image" Target="../media/image19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6.wmf"/><Relationship Id="rId11" Type="http://schemas.openxmlformats.org/officeDocument/2006/relationships/image" Target="../media/image35.png"/><Relationship Id="rId5" Type="http://schemas.openxmlformats.org/officeDocument/2006/relationships/oleObject" Target="../embeddings/oleObject6.bin"/><Relationship Id="rId10" Type="http://schemas.openxmlformats.org/officeDocument/2006/relationships/image" Target="../media/image34.png"/><Relationship Id="rId4" Type="http://schemas.openxmlformats.org/officeDocument/2006/relationships/image" Target="../media/image15.wmf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8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1.png"/><Relationship Id="rId11" Type="http://schemas.openxmlformats.org/officeDocument/2006/relationships/image" Target="../media/image45.png"/><Relationship Id="rId5" Type="http://schemas.openxmlformats.org/officeDocument/2006/relationships/image" Target="../media/image20.wmf"/><Relationship Id="rId10" Type="http://schemas.openxmlformats.org/officeDocument/2006/relationships/image" Target="../media/image44.png"/><Relationship Id="rId4" Type="http://schemas.openxmlformats.org/officeDocument/2006/relationships/oleObject" Target="../embeddings/oleObject8.bin"/><Relationship Id="rId9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39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20.wmf"/><Relationship Id="rId10" Type="http://schemas.openxmlformats.org/officeDocument/2006/relationships/image" Target="../media/image50.png"/><Relationship Id="rId4" Type="http://schemas.openxmlformats.org/officeDocument/2006/relationships/oleObject" Target="../embeddings/oleObject8.bin"/><Relationship Id="rId9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13" Type="http://schemas.openxmlformats.org/officeDocument/2006/relationships/oleObject" Target="../embeddings/oleObject13.bin"/><Relationship Id="rId18" Type="http://schemas.openxmlformats.org/officeDocument/2006/relationships/image" Target="../media/image28.wmf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29.wmf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25.wmf"/><Relationship Id="rId17" Type="http://schemas.openxmlformats.org/officeDocument/2006/relationships/oleObject" Target="../embeddings/oleObject15.bin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27.wmf"/><Relationship Id="rId20" Type="http://schemas.openxmlformats.org/officeDocument/2006/relationships/oleObject" Target="../embeddings/oleObject16.bin"/><Relationship Id="rId1" Type="http://schemas.openxmlformats.org/officeDocument/2006/relationships/vmlDrawing" Target="../drawings/vmlDrawing8.vml"/><Relationship Id="rId6" Type="http://schemas.openxmlformats.org/officeDocument/2006/relationships/image" Target="../media/image22.wmf"/><Relationship Id="rId11" Type="http://schemas.openxmlformats.org/officeDocument/2006/relationships/oleObject" Target="../embeddings/oleObject12.bin"/><Relationship Id="rId5" Type="http://schemas.openxmlformats.org/officeDocument/2006/relationships/oleObject" Target="../embeddings/oleObject9.bin"/><Relationship Id="rId15" Type="http://schemas.openxmlformats.org/officeDocument/2006/relationships/oleObject" Target="../embeddings/oleObject14.bin"/><Relationship Id="rId10" Type="http://schemas.openxmlformats.org/officeDocument/2006/relationships/image" Target="../media/image24.wmf"/><Relationship Id="rId19" Type="http://schemas.openxmlformats.org/officeDocument/2006/relationships/image" Target="../media/image63.png"/><Relationship Id="rId4" Type="http://schemas.openxmlformats.org/officeDocument/2006/relationships/image" Target="../media/image36.png"/><Relationship Id="rId9" Type="http://schemas.openxmlformats.org/officeDocument/2006/relationships/oleObject" Target="../embeddings/oleObject11.bin"/><Relationship Id="rId14" Type="http://schemas.openxmlformats.org/officeDocument/2006/relationships/image" Target="../media/image26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oleObject" Target="../embeddings/oleObject19.bin"/><Relationship Id="rId18" Type="http://schemas.openxmlformats.org/officeDocument/2006/relationships/image" Target="../media/image71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520.png"/><Relationship Id="rId12" Type="http://schemas.openxmlformats.org/officeDocument/2006/relationships/image" Target="../media/image38.wmf"/><Relationship Id="rId17" Type="http://schemas.openxmlformats.org/officeDocument/2006/relationships/image" Target="../media/image56.png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40.w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37.wmf"/><Relationship Id="rId11" Type="http://schemas.openxmlformats.org/officeDocument/2006/relationships/oleObject" Target="../embeddings/oleObject18.bin"/><Relationship Id="rId5" Type="http://schemas.openxmlformats.org/officeDocument/2006/relationships/oleObject" Target="../embeddings/oleObject17.bin"/><Relationship Id="rId15" Type="http://schemas.openxmlformats.org/officeDocument/2006/relationships/oleObject" Target="../embeddings/oleObject20.bin"/><Relationship Id="rId10" Type="http://schemas.openxmlformats.org/officeDocument/2006/relationships/image" Target="../media/image70.png"/><Relationship Id="rId4" Type="http://schemas.openxmlformats.org/officeDocument/2006/relationships/image" Target="../media/image36.png"/><Relationship Id="rId9" Type="http://schemas.openxmlformats.org/officeDocument/2006/relationships/image" Target="../media/image69.png"/><Relationship Id="rId14" Type="http://schemas.openxmlformats.org/officeDocument/2006/relationships/image" Target="../media/image3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64.png"/><Relationship Id="rId12" Type="http://schemas.openxmlformats.org/officeDocument/2006/relationships/image" Target="../media/image56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30.png"/><Relationship Id="rId11" Type="http://schemas.openxmlformats.org/officeDocument/2006/relationships/oleObject" Target="../embeddings/oleObject21.bin"/><Relationship Id="rId5" Type="http://schemas.microsoft.com/office/2007/relationships/hdphoto" Target="../media/hdphoto2.wdp"/><Relationship Id="rId10" Type="http://schemas.openxmlformats.org/officeDocument/2006/relationships/image" Target="../media/image67.png"/><Relationship Id="rId4" Type="http://schemas.openxmlformats.org/officeDocument/2006/relationships/image" Target="../media/image57.png"/><Relationship Id="rId9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7" Type="http://schemas.openxmlformats.org/officeDocument/2006/relationships/image" Target="../media/image730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0.png"/><Relationship Id="rId5" Type="http://schemas.openxmlformats.org/officeDocument/2006/relationships/image" Target="../media/image710.png"/><Relationship Id="rId4" Type="http://schemas.openxmlformats.org/officeDocument/2006/relationships/image" Target="../media/image70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oleObject" Target="../embeddings/oleObject22.bin"/><Relationship Id="rId3" Type="http://schemas.openxmlformats.org/officeDocument/2006/relationships/image" Target="../media/image750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58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13" Type="http://schemas.openxmlformats.org/officeDocument/2006/relationships/oleObject" Target="../embeddings/oleObject27.bin"/><Relationship Id="rId18" Type="http://schemas.openxmlformats.org/officeDocument/2006/relationships/image" Target="../media/image67.wmf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64.wmf"/><Relationship Id="rId17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6.w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1.wmf"/><Relationship Id="rId11" Type="http://schemas.openxmlformats.org/officeDocument/2006/relationships/oleObject" Target="../embeddings/oleObject26.bin"/><Relationship Id="rId5" Type="http://schemas.openxmlformats.org/officeDocument/2006/relationships/oleObject" Target="../embeddings/oleObject23.bin"/><Relationship Id="rId15" Type="http://schemas.openxmlformats.org/officeDocument/2006/relationships/oleObject" Target="../embeddings/oleObject28.bin"/><Relationship Id="rId10" Type="http://schemas.openxmlformats.org/officeDocument/2006/relationships/image" Target="../media/image63.wmf"/><Relationship Id="rId4" Type="http://schemas.openxmlformats.org/officeDocument/2006/relationships/image" Target="../media/image60.png"/><Relationship Id="rId9" Type="http://schemas.openxmlformats.org/officeDocument/2006/relationships/oleObject" Target="../embeddings/oleObject25.bin"/><Relationship Id="rId14" Type="http://schemas.openxmlformats.org/officeDocument/2006/relationships/image" Target="../media/image65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9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12" Type="http://schemas.openxmlformats.org/officeDocument/2006/relationships/image" Target="../media/image73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3.pn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2.png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18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wmf"/><Relationship Id="rId11" Type="http://schemas.openxmlformats.org/officeDocument/2006/relationships/image" Target="../media/image27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4.wmf"/><Relationship Id="rId4" Type="http://schemas.openxmlformats.org/officeDocument/2006/relationships/image" Target="../media/image32.png"/><Relationship Id="rId9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713105" y="1520508"/>
            <a:ext cx="9144000" cy="2387600"/>
          </a:xfrm>
        </p:spPr>
        <p:txBody>
          <a:bodyPr>
            <a:normAutofit/>
          </a:bodyPr>
          <a:lstStyle/>
          <a:p>
            <a:pPr algn="ctr"/>
            <a:r>
              <a:rPr lang="zh-CN" altLang="en-US" sz="8000" b="1" dirty="0"/>
              <a:t>第二次习题课</a:t>
            </a:r>
          </a:p>
        </p:txBody>
      </p:sp>
      <p:pic>
        <p:nvPicPr>
          <p:cNvPr id="4" name="Picture 29" descr="http://image.cnwest.com/attachement/jpg/site1/20130812/001372d8a6401372c6e630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228" y="352629"/>
            <a:ext cx="2593997" cy="259399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副标题 2"/>
          <p:cNvSpPr>
            <a:spLocks noGrp="1"/>
          </p:cNvSpPr>
          <p:nvPr/>
        </p:nvSpPr>
        <p:spPr>
          <a:xfrm>
            <a:off x="1182908" y="-394949"/>
            <a:ext cx="9139237" cy="2296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200000"/>
              </a:lnSpc>
            </a:pPr>
            <a:endParaRPr lang="zh-CN" altLang="en-US" sz="2800" dirty="0">
              <a:latin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4106" y="56537"/>
            <a:ext cx="111488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Times New Roman" panose="02020603050405020304" charset="0"/>
              </a:rPr>
              <a:t>4. 在恒星系中，两个质量分别为     和     的星球，原来为静止，且相距为无穷远，</a:t>
            </a:r>
            <a:r>
              <a:rPr lang="zh-CN" altLang="en-US" sz="3200" dirty="0">
                <a:solidFill>
                  <a:srgbClr val="FF0000"/>
                </a:solidFill>
                <a:latin typeface="Times New Roman" panose="02020603050405020304" charset="0"/>
              </a:rPr>
              <a:t>后在引力的作用下</a:t>
            </a:r>
            <a:r>
              <a:rPr lang="zh-CN" altLang="en-US" sz="3200" dirty="0">
                <a:latin typeface="Times New Roman" panose="02020603050405020304" charset="0"/>
              </a:rPr>
              <a:t>，互相接近，到相距为 r 时，它们之间的相对速率为多少？</a:t>
            </a:r>
          </a:p>
        </p:txBody>
      </p: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1740127"/>
              </p:ext>
            </p:extLst>
          </p:nvPr>
        </p:nvGraphicFramePr>
        <p:xfrm>
          <a:off x="6381241" y="73315"/>
          <a:ext cx="430212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" r:id="rId3" imgW="241300" imgH="241300" progId="Equation.KSEE3">
                  <p:embed/>
                </p:oleObj>
              </mc:Choice>
              <mc:Fallback>
                <p:oleObj r:id="rId3" imgW="241300" imgH="241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81241" y="73315"/>
                        <a:ext cx="430212" cy="430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0784710"/>
              </p:ext>
            </p:extLst>
          </p:nvPr>
        </p:nvGraphicFramePr>
        <p:xfrm>
          <a:off x="7321643" y="81252"/>
          <a:ext cx="443230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" r:id="rId5" imgW="254000" imgH="241300" progId="Equation.KSEE3">
                  <p:embed/>
                </p:oleObj>
              </mc:Choice>
              <mc:Fallback>
                <p:oleObj r:id="rId5" imgW="254000" imgH="2413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21643" y="81252"/>
                        <a:ext cx="443230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72D64B2D-5AF9-4766-A955-47F275F2A001}"/>
              </a:ext>
            </a:extLst>
          </p:cNvPr>
          <p:cNvSpPr txBox="1"/>
          <p:nvPr/>
        </p:nvSpPr>
        <p:spPr>
          <a:xfrm>
            <a:off x="604106" y="1917809"/>
            <a:ext cx="5173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解 ：</a:t>
            </a:r>
            <a:r>
              <a:rPr lang="zh-CN" altLang="en-US" sz="2400" dirty="0"/>
              <a:t>由动量守恒、机械能守恒得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7218719-3485-4B8F-ADB6-50A502E4ED0F}"/>
                  </a:ext>
                </a:extLst>
              </p:cNvPr>
              <p:cNvSpPr txBox="1"/>
              <p:nvPr/>
            </p:nvSpPr>
            <p:spPr>
              <a:xfrm>
                <a:off x="1504060" y="2710285"/>
                <a:ext cx="216775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7218719-3485-4B8F-ADB6-50A502E4E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060" y="2710285"/>
                <a:ext cx="2167751" cy="400110"/>
              </a:xfrm>
              <a:prstGeom prst="rect">
                <a:avLst/>
              </a:prstGeom>
              <a:blipFill>
                <a:blip r:embed="rId7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77D654E-EAAE-4058-8786-DF8A951BB088}"/>
                  </a:ext>
                </a:extLst>
              </p:cNvPr>
              <p:cNvSpPr txBox="1"/>
              <p:nvPr/>
            </p:nvSpPr>
            <p:spPr>
              <a:xfrm>
                <a:off x="1606610" y="3403512"/>
                <a:ext cx="3805594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77D654E-EAAE-4058-8786-DF8A951BB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610" y="3403512"/>
                <a:ext cx="3805594" cy="5761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D84B1BED-2352-4A23-9C9A-6C192ACCC561}"/>
              </a:ext>
            </a:extLst>
          </p:cNvPr>
          <p:cNvSpPr txBox="1"/>
          <p:nvPr/>
        </p:nvSpPr>
        <p:spPr>
          <a:xfrm>
            <a:off x="1388692" y="4618988"/>
            <a:ext cx="1085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解得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720FD1D-DDF9-4E9C-AAC9-0EDFEF45B0D4}"/>
                  </a:ext>
                </a:extLst>
              </p:cNvPr>
              <p:cNvSpPr txBox="1"/>
              <p:nvPr/>
            </p:nvSpPr>
            <p:spPr>
              <a:xfrm>
                <a:off x="2126460" y="4396558"/>
                <a:ext cx="2997438" cy="10016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720FD1D-DDF9-4E9C-AAC9-0EDFEF45B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460" y="4396558"/>
                <a:ext cx="2997438" cy="10016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185625B-BC34-4872-8911-515E07D974D8}"/>
                  </a:ext>
                </a:extLst>
              </p:cNvPr>
              <p:cNvSpPr txBox="1"/>
              <p:nvPr/>
            </p:nvSpPr>
            <p:spPr>
              <a:xfrm>
                <a:off x="5127735" y="4388011"/>
                <a:ext cx="2997438" cy="10016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185625B-BC34-4872-8911-515E07D97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7735" y="4388011"/>
                <a:ext cx="2997438" cy="100168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D331A83-988E-4A14-A486-9AF148C26959}"/>
                  </a:ext>
                </a:extLst>
              </p:cNvPr>
              <p:cNvSpPr txBox="1"/>
              <p:nvPr/>
            </p:nvSpPr>
            <p:spPr>
              <a:xfrm>
                <a:off x="1366206" y="5798011"/>
                <a:ext cx="42864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/>
                  <a:t>相对速率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D331A83-988E-4A14-A486-9AF148C26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206" y="5798011"/>
                <a:ext cx="4286401" cy="461665"/>
              </a:xfrm>
              <a:prstGeom prst="rect">
                <a:avLst/>
              </a:prstGeom>
              <a:blipFill>
                <a:blip r:embed="rId11"/>
                <a:stretch>
                  <a:fillRect l="-2134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C0989EC0-7A06-4F89-997C-B6223D336D3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0900" t="21410" r="17554" b="43754"/>
          <a:stretch/>
        </p:blipFill>
        <p:spPr>
          <a:xfrm>
            <a:off x="8253430" y="2234464"/>
            <a:ext cx="3679983" cy="23890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9" grpId="0"/>
      <p:bldP spid="11" grpId="0"/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/>
          <p:cNvSpPr>
            <a:spLocks noGrp="1"/>
          </p:cNvSpPr>
          <p:nvPr/>
        </p:nvSpPr>
        <p:spPr>
          <a:xfrm>
            <a:off x="1097539" y="344735"/>
            <a:ext cx="9312876" cy="3540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50000"/>
              </a:lnSpc>
            </a:pPr>
            <a:endParaRPr sz="3200" dirty="0"/>
          </a:p>
        </p:txBody>
      </p:sp>
      <p:sp>
        <p:nvSpPr>
          <p:cNvPr id="2" name="文本框 1"/>
          <p:cNvSpPr txBox="1"/>
          <p:nvPr/>
        </p:nvSpPr>
        <p:spPr>
          <a:xfrm>
            <a:off x="1303655" y="790575"/>
            <a:ext cx="934529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3600" dirty="0">
              <a:latin typeface="Times New Roman" panose="02020603050405020304" charset="0"/>
            </a:endParaRPr>
          </a:p>
          <a:p>
            <a:r>
              <a:rPr lang="zh-CN" altLang="en-US" sz="3600" dirty="0">
                <a:latin typeface="Times New Roman" panose="02020603050405020304" charset="0"/>
              </a:rPr>
              <a:t>5. 设火箭喷出的气体的相对速度             沿火箭的轨道切线方向，且为一常量，假设火箭飞行中不受任何外力作用：火箭起始速度为</a:t>
            </a:r>
            <a:r>
              <a:rPr lang="en-US" altLang="zh-CN" sz="3600" dirty="0">
                <a:latin typeface="Times New Roman" panose="02020603050405020304" charset="0"/>
              </a:rPr>
              <a:t>0,</a:t>
            </a:r>
            <a:r>
              <a:rPr lang="zh-CN" altLang="en-US" sz="3600" dirty="0">
                <a:latin typeface="Times New Roman" panose="02020603050405020304" charset="0"/>
              </a:rPr>
              <a:t>起始质量为    ，燃料烧尽后的质量为M，求火箭能够达到的速度</a:t>
            </a:r>
            <a:r>
              <a:rPr lang="zh-CN" altLang="en-US" sz="3600" dirty="0"/>
              <a:t>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对象 -2147482615"/>
              <p:cNvSpPr txBox="1"/>
              <p:nvPr/>
            </p:nvSpPr>
            <p:spPr>
              <a:xfrm>
                <a:off x="7745730" y="1463675"/>
                <a:ext cx="1669415" cy="431800"/>
              </a:xfrm>
              <a:prstGeom prst="rect">
                <a:avLst/>
              </a:prstGeom>
              <a:noFill/>
              <a:ln w="38100">
                <a:noFill/>
                <a:miter/>
              </a:ln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对象 -21474826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730" y="1463675"/>
                <a:ext cx="1669415" cy="431800"/>
              </a:xfrm>
              <a:prstGeom prst="rect">
                <a:avLst/>
              </a:prstGeom>
              <a:blipFill>
                <a:blip r:embed="rId3"/>
                <a:stretch>
                  <a:fillRect b="-7042"/>
                </a:stretch>
              </a:blipFill>
              <a:ln w="38100">
                <a:noFill/>
                <a:miter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250565" y="3119120"/>
          <a:ext cx="461010" cy="351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5" r:id="rId4" imgW="316865" imgH="241300" progId="Equation.KSEE3">
                  <p:embed/>
                </p:oleObj>
              </mc:Choice>
              <mc:Fallback>
                <p:oleObj r:id="rId4" imgW="316865" imgH="241300" progId="Equation.KSEE3">
                  <p:embed/>
                  <p:pic>
                    <p:nvPicPr>
                      <p:cNvPr id="0" name="图片 307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50565" y="3119120"/>
                        <a:ext cx="461010" cy="351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>
            <a:extLst>
              <a:ext uri="{FF2B5EF4-FFF2-40B4-BE49-F238E27FC236}">
                <a16:creationId xmlns:a16="http://schemas.microsoft.com/office/drawing/2014/main" id="{CD25D44E-CFB1-4BD8-BDBA-B1DFB5391080}"/>
              </a:ext>
            </a:extLst>
          </p:cNvPr>
          <p:cNvSpPr>
            <a:spLocks noGrp="1"/>
          </p:cNvSpPr>
          <p:nvPr/>
        </p:nvSpPr>
        <p:spPr>
          <a:xfrm>
            <a:off x="1097539" y="-91493"/>
            <a:ext cx="9312876" cy="3540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50000"/>
              </a:lnSpc>
            </a:pPr>
            <a:endParaRPr sz="32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7AA762-6519-4E43-8CB9-8B3EE0686AAD}"/>
              </a:ext>
            </a:extLst>
          </p:cNvPr>
          <p:cNvSpPr txBox="1"/>
          <p:nvPr/>
        </p:nvSpPr>
        <p:spPr>
          <a:xfrm>
            <a:off x="414422" y="225448"/>
            <a:ext cx="111707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Times New Roman" panose="02020603050405020304" charset="0"/>
              </a:rPr>
              <a:t>5. 设火箭喷出的气体的相对速度                 沿火箭的轨道切线方向，且为一常量，假设火箭飞行中不受任何外力作用：火箭起始速度为</a:t>
            </a:r>
            <a:r>
              <a:rPr lang="en-US" altLang="zh-CN" sz="2800" dirty="0">
                <a:latin typeface="Times New Roman" panose="02020603050405020304" charset="0"/>
              </a:rPr>
              <a:t>0,</a:t>
            </a:r>
            <a:r>
              <a:rPr lang="zh-CN" altLang="en-US" sz="2800" dirty="0">
                <a:latin typeface="Times New Roman" panose="02020603050405020304" charset="0"/>
              </a:rPr>
              <a:t>起始质量为     ，燃料烧尽后的质量为 M，求火箭能够达到的速度</a:t>
            </a:r>
            <a:r>
              <a:rPr lang="zh-CN" altLang="en-US" sz="2800" dirty="0"/>
              <a:t>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对象 -2147482615">
                <a:extLst>
                  <a:ext uri="{FF2B5EF4-FFF2-40B4-BE49-F238E27FC236}">
                    <a16:creationId xmlns:a16="http://schemas.microsoft.com/office/drawing/2014/main" id="{61B09B1A-039F-4C0F-814E-2CCAC15D0C10}"/>
                  </a:ext>
                </a:extLst>
              </p:cNvPr>
              <p:cNvSpPr txBox="1"/>
              <p:nvPr/>
            </p:nvSpPr>
            <p:spPr>
              <a:xfrm>
                <a:off x="5479406" y="272439"/>
                <a:ext cx="1669415" cy="431800"/>
              </a:xfrm>
              <a:prstGeom prst="rect">
                <a:avLst/>
              </a:prstGeom>
              <a:noFill/>
              <a:ln w="38100">
                <a:noFill/>
                <a:miter/>
              </a:ln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对象 -2147482615">
                <a:extLst>
                  <a:ext uri="{FF2B5EF4-FFF2-40B4-BE49-F238E27FC236}">
                    <a16:creationId xmlns:a16="http://schemas.microsoft.com/office/drawing/2014/main" id="{61B09B1A-039F-4C0F-814E-2CCAC15D0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406" y="272439"/>
                <a:ext cx="1669415" cy="431800"/>
              </a:xfrm>
              <a:prstGeom prst="rect">
                <a:avLst/>
              </a:prstGeom>
              <a:blipFill>
                <a:blip r:embed="rId3"/>
                <a:stretch>
                  <a:fillRect b="-5634"/>
                </a:stretch>
              </a:blipFill>
              <a:ln w="38100">
                <a:noFill/>
                <a:miter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对象 6">
            <a:hlinkClick r:id="" action="ppaction://ole?verb=0"/>
            <a:extLst>
              <a:ext uri="{FF2B5EF4-FFF2-40B4-BE49-F238E27FC236}">
                <a16:creationId xmlns:a16="http://schemas.microsoft.com/office/drawing/2014/main" id="{26E6951B-6534-4AA2-96AB-E47AECAAA7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332454"/>
              </p:ext>
            </p:extLst>
          </p:nvPr>
        </p:nvGraphicFramePr>
        <p:xfrm>
          <a:off x="1551080" y="1139318"/>
          <a:ext cx="461010" cy="351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0" r:id="rId4" imgW="316865" imgH="241300" progId="Equation.KSEE3">
                  <p:embed/>
                </p:oleObj>
              </mc:Choice>
              <mc:Fallback>
                <p:oleObj r:id="rId4" imgW="316865" imgH="241300" progId="Equation.KSEE3">
                  <p:embed/>
                  <p:pic>
                    <p:nvPicPr>
                      <p:cNvPr id="6" name="对象 5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1080" y="1139318"/>
                        <a:ext cx="461010" cy="351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6AE9239A-C3BB-4D66-BEDE-E3192DCB1F30}"/>
              </a:ext>
            </a:extLst>
          </p:cNvPr>
          <p:cNvSpPr txBox="1"/>
          <p:nvPr/>
        </p:nvSpPr>
        <p:spPr>
          <a:xfrm>
            <a:off x="519041" y="1729779"/>
            <a:ext cx="5093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解 </a:t>
            </a:r>
            <a:r>
              <a:rPr lang="zh-CN" altLang="en-US" sz="2800" b="1" dirty="0"/>
              <a:t>：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charset="0"/>
              </a:rPr>
              <a:t>1.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charset="0"/>
              </a:rPr>
              <a:t>利用变质量质点运动方程</a:t>
            </a:r>
            <a:endParaRPr lang="zh-CN" altLang="en-US" sz="2800" dirty="0">
              <a:solidFill>
                <a:srgbClr val="FF0000"/>
              </a:solidFill>
              <a:latin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01E288C-1F62-4789-971C-7E98DDEF1130}"/>
                  </a:ext>
                </a:extLst>
              </p:cNvPr>
              <p:cNvSpPr txBox="1"/>
              <p:nvPr/>
            </p:nvSpPr>
            <p:spPr>
              <a:xfrm>
                <a:off x="1097538" y="2524314"/>
                <a:ext cx="7174007" cy="5356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>
                    <a:latin typeface="Times New Roman" panose="02020603050405020304" charset="0"/>
                  </a:rPr>
                  <a:t>由变质量质点运动方程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𝑚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𝑑𝑣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m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/>
                  <a:t>并结合题目得</a:t>
                </a:r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01E288C-1F62-4789-971C-7E98DDEF1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38" y="2524314"/>
                <a:ext cx="7174007" cy="535659"/>
              </a:xfrm>
              <a:prstGeom prst="rect">
                <a:avLst/>
              </a:prstGeom>
              <a:blipFill>
                <a:blip r:embed="rId6"/>
                <a:stretch>
                  <a:fillRect l="-850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799CD51-20DC-4E8A-80BD-6F18533495A2}"/>
                  </a:ext>
                </a:extLst>
              </p:cNvPr>
              <p:cNvSpPr txBox="1"/>
              <p:nvPr/>
            </p:nvSpPr>
            <p:spPr>
              <a:xfrm>
                <a:off x="3079931" y="3171964"/>
                <a:ext cx="2149110" cy="6260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799CD51-20DC-4E8A-80BD-6F1853349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931" y="3171964"/>
                <a:ext cx="2149110" cy="6260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F172A98-0C44-413E-B357-E7D0DA20C18A}"/>
                  </a:ext>
                </a:extLst>
              </p:cNvPr>
              <p:cNvSpPr txBox="1"/>
              <p:nvPr/>
            </p:nvSpPr>
            <p:spPr>
              <a:xfrm>
                <a:off x="1097538" y="3949248"/>
                <a:ext cx="3760624" cy="634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smtClean="0">
                          <a:latin typeface="Cambria Math" panose="02040503050406030204" pitchFamily="18" charset="0"/>
                        </a:rPr>
                        <m:t>化简得</m:t>
                      </m:r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                          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𝑑𝑚</m:t>
                          </m:r>
                        </m:num>
                        <m:den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000" dirty="0">
                  <a:latin typeface="Times New Roman" panose="02020603050405020304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F172A98-0C44-413E-B357-E7D0DA20C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538" y="3949248"/>
                <a:ext cx="3760624" cy="6346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34E399B-CD6D-4820-A4CE-7A6632572959}"/>
                  </a:ext>
                </a:extLst>
              </p:cNvPr>
              <p:cNvSpPr txBox="1"/>
              <p:nvPr/>
            </p:nvSpPr>
            <p:spPr>
              <a:xfrm>
                <a:off x="1921079" y="4853143"/>
                <a:ext cx="2508308" cy="7302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p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e>
                      </m:nary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nary>
                        <m:nary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𝑑𝑚</m:t>
                              </m:r>
                            </m:num>
                            <m:den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34E399B-CD6D-4820-A4CE-7A6632572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1079" y="4853143"/>
                <a:ext cx="2508308" cy="7302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660CC3A-1E52-44EE-8B8C-71BEA8798EC2}"/>
                  </a:ext>
                </a:extLst>
              </p:cNvPr>
              <p:cNvSpPr txBox="1"/>
              <p:nvPr/>
            </p:nvSpPr>
            <p:spPr>
              <a:xfrm>
                <a:off x="4154486" y="4898860"/>
                <a:ext cx="4899171" cy="6284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𝑣𝑡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func>
                        <m:func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func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660CC3A-1E52-44EE-8B8C-71BEA8798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4486" y="4898860"/>
                <a:ext cx="4899171" cy="62844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9CC610B7-7C3D-422C-9471-6EDFBD7D0AA0}"/>
              </a:ext>
            </a:extLst>
          </p:cNvPr>
          <p:cNvSpPr txBox="1"/>
          <p:nvPr/>
        </p:nvSpPr>
        <p:spPr>
          <a:xfrm>
            <a:off x="5637402" y="292775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EE0CB17-C2AE-48C7-9EF6-51EF2A3414C7}"/>
              </a:ext>
            </a:extLst>
          </p:cNvPr>
          <p:cNvSpPr txBox="1"/>
          <p:nvPr/>
        </p:nvSpPr>
        <p:spPr>
          <a:xfrm>
            <a:off x="1147140" y="4932416"/>
            <a:ext cx="864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积分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C49E863-1F70-4A12-AAC3-7AFFF46EBA1E}"/>
              </a:ext>
            </a:extLst>
          </p:cNvPr>
          <p:cNvSpPr txBox="1"/>
          <p:nvPr/>
        </p:nvSpPr>
        <p:spPr>
          <a:xfrm>
            <a:off x="1147140" y="5925099"/>
            <a:ext cx="4616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因为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M=M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V=0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，所以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C=0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，故得：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679BBC4-817F-4CA4-8169-5617696B42BA}"/>
                  </a:ext>
                </a:extLst>
              </p:cNvPr>
              <p:cNvSpPr txBox="1"/>
              <p:nvPr/>
            </p:nvSpPr>
            <p:spPr>
              <a:xfrm>
                <a:off x="5479406" y="5794391"/>
                <a:ext cx="1520929" cy="5741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𝑣𝑡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func>
                        <m:func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679BBC4-817F-4CA4-8169-5617696B4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406" y="5794391"/>
                <a:ext cx="1520929" cy="5741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479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  <p:bldP spid="15" grpId="0"/>
      <p:bldP spid="17" grpId="0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AA7533A-0748-43DA-A215-9E06B1B60B6A}"/>
              </a:ext>
            </a:extLst>
          </p:cNvPr>
          <p:cNvSpPr txBox="1"/>
          <p:nvPr/>
        </p:nvSpPr>
        <p:spPr>
          <a:xfrm>
            <a:off x="414422" y="225448"/>
            <a:ext cx="111707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Times New Roman" panose="02020603050405020304" charset="0"/>
              </a:rPr>
              <a:t>5. 设火箭喷出的气体的相对速度                 沿火箭的轨道切线方向，且为一常量，假设火箭飞行中不受任何外力作用：火箭起始速度为</a:t>
            </a:r>
            <a:r>
              <a:rPr lang="en-US" altLang="zh-CN" sz="2800" dirty="0">
                <a:latin typeface="Times New Roman" panose="02020603050405020304" charset="0"/>
              </a:rPr>
              <a:t>0,</a:t>
            </a:r>
            <a:r>
              <a:rPr lang="zh-CN" altLang="en-US" sz="2800" dirty="0">
                <a:latin typeface="Times New Roman" panose="02020603050405020304" charset="0"/>
              </a:rPr>
              <a:t>起始质量为     ，燃料烧尽后的质量为 M，求火箭能够达到的速度</a:t>
            </a:r>
            <a:r>
              <a:rPr lang="zh-CN" altLang="en-US" sz="2800" dirty="0"/>
              <a:t>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对象 -2147482615">
                <a:extLst>
                  <a:ext uri="{FF2B5EF4-FFF2-40B4-BE49-F238E27FC236}">
                    <a16:creationId xmlns:a16="http://schemas.microsoft.com/office/drawing/2014/main" id="{6145A847-0537-4334-9672-A8587B64B772}"/>
                  </a:ext>
                </a:extLst>
              </p:cNvPr>
              <p:cNvSpPr txBox="1"/>
              <p:nvPr/>
            </p:nvSpPr>
            <p:spPr>
              <a:xfrm>
                <a:off x="5479406" y="272439"/>
                <a:ext cx="1669415" cy="431800"/>
              </a:xfrm>
              <a:prstGeom prst="rect">
                <a:avLst/>
              </a:prstGeom>
              <a:noFill/>
              <a:ln w="38100">
                <a:noFill/>
                <a:miter/>
              </a:ln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对象 -2147482615">
                <a:extLst>
                  <a:ext uri="{FF2B5EF4-FFF2-40B4-BE49-F238E27FC236}">
                    <a16:creationId xmlns:a16="http://schemas.microsoft.com/office/drawing/2014/main" id="{6145A847-0537-4334-9672-A8587B64B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406" y="272439"/>
                <a:ext cx="1669415" cy="431800"/>
              </a:xfrm>
              <a:prstGeom prst="rect">
                <a:avLst/>
              </a:prstGeom>
              <a:blipFill>
                <a:blip r:embed="rId3"/>
                <a:stretch>
                  <a:fillRect b="-5634"/>
                </a:stretch>
              </a:blipFill>
              <a:ln w="38100">
                <a:noFill/>
                <a:miter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对象 4">
            <a:hlinkClick r:id="" action="ppaction://ole?verb=0"/>
            <a:extLst>
              <a:ext uri="{FF2B5EF4-FFF2-40B4-BE49-F238E27FC236}">
                <a16:creationId xmlns:a16="http://schemas.microsoft.com/office/drawing/2014/main" id="{DE63FFF1-5024-4340-8A47-571C3F0D93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1708147"/>
              </p:ext>
            </p:extLst>
          </p:nvPr>
        </p:nvGraphicFramePr>
        <p:xfrm>
          <a:off x="1551080" y="1139318"/>
          <a:ext cx="461010" cy="351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3" r:id="rId4" imgW="316865" imgH="241300" progId="Equation.KSEE3">
                  <p:embed/>
                </p:oleObj>
              </mc:Choice>
              <mc:Fallback>
                <p:oleObj r:id="rId4" imgW="316865" imgH="241300" progId="Equation.KSEE3">
                  <p:embed/>
                  <p:pic>
                    <p:nvPicPr>
                      <p:cNvPr id="7" name="对象 6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26E6951B-6534-4AA2-96AB-E47AECAAA7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1080" y="1139318"/>
                        <a:ext cx="461010" cy="351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6E0E66AB-D6FE-410D-88B0-A5965A84FF20}"/>
              </a:ext>
            </a:extLst>
          </p:cNvPr>
          <p:cNvSpPr txBox="1"/>
          <p:nvPr/>
        </p:nvSpPr>
        <p:spPr>
          <a:xfrm>
            <a:off x="519041" y="1729779"/>
            <a:ext cx="5093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解 </a:t>
            </a:r>
            <a:r>
              <a:rPr lang="zh-CN" altLang="en-US" sz="2800" b="1" dirty="0"/>
              <a:t>：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charset="0"/>
              </a:rPr>
              <a:t>2.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charset="0"/>
              </a:rPr>
              <a:t>利用动量守恒</a:t>
            </a:r>
            <a:endParaRPr lang="zh-CN" altLang="en-US" sz="2800" dirty="0">
              <a:solidFill>
                <a:srgbClr val="FF0000"/>
              </a:solidFill>
              <a:latin typeface="Times New Roman" panose="0202060305040502030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93DF2AB-DF82-4A13-84C0-DD4D6B61ACF9}"/>
              </a:ext>
            </a:extLst>
          </p:cNvPr>
          <p:cNvSpPr txBox="1"/>
          <p:nvPr/>
        </p:nvSpPr>
        <p:spPr>
          <a:xfrm>
            <a:off x="1302391" y="2506762"/>
            <a:ext cx="25817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Times New Roman" panose="02020603050405020304" charset="0"/>
              </a:rPr>
              <a:t>火箭和气体动量守恒：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E63EDA0-EB36-4B88-89C0-E704999C2546}"/>
                  </a:ext>
                </a:extLst>
              </p:cNvPr>
              <p:cNvSpPr txBox="1"/>
              <p:nvPr/>
            </p:nvSpPr>
            <p:spPr>
              <a:xfrm>
                <a:off x="1394670" y="3150960"/>
                <a:ext cx="366228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𝑀𝑣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𝑑𝑀</m:t>
                          </m:r>
                        </m:e>
                      </m:d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𝑑𝑣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𝑢𝑑𝑀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E63EDA0-EB36-4B88-89C0-E704999C2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670" y="3150960"/>
                <a:ext cx="3662285" cy="307777"/>
              </a:xfrm>
              <a:prstGeom prst="rect">
                <a:avLst/>
              </a:prstGeom>
              <a:blipFill>
                <a:blip r:embed="rId6"/>
                <a:stretch>
                  <a:fillRect l="-1331" r="-1165" b="-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055CBF1-0B5D-49BD-B83A-28127D6385D9}"/>
                  </a:ext>
                </a:extLst>
              </p:cNvPr>
              <p:cNvSpPr txBox="1"/>
              <p:nvPr/>
            </p:nvSpPr>
            <p:spPr>
              <a:xfrm>
                <a:off x="4964676" y="3117404"/>
                <a:ext cx="501452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𝑀𝑣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𝑀𝑣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𝑣𝑑𝑀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𝑀𝑑𝑣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𝑢𝑑𝑀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𝑑𝑀𝑑𝑣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055CBF1-0B5D-49BD-B83A-28127D638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4676" y="3117404"/>
                <a:ext cx="5014520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4792F92-4F12-423E-8008-2A6DB9299E2E}"/>
                  </a:ext>
                </a:extLst>
              </p:cNvPr>
              <p:cNvSpPr txBox="1"/>
              <p:nvPr/>
            </p:nvSpPr>
            <p:spPr>
              <a:xfrm>
                <a:off x="1344336" y="3726500"/>
                <a:ext cx="626447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>
                    <a:latin typeface="Times New Roman" panose="02020603050405020304" charset="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𝑑𝑀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𝑑𝑣</m:t>
                    </m:r>
                  </m:oMath>
                </a14:m>
                <a:r>
                  <a:rPr lang="zh-CN" altLang="en-US" sz="2000" dirty="0"/>
                  <a:t>都是小量，故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𝑑𝑀𝑑𝑣</m:t>
                    </m:r>
                  </m:oMath>
                </a14:m>
                <a:r>
                  <a:rPr lang="zh-CN" altLang="en-US" sz="2000" dirty="0"/>
                  <a:t>作为二阶小量可以忽略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4792F92-4F12-423E-8008-2A6DB9299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336" y="3726500"/>
                <a:ext cx="6264479" cy="400110"/>
              </a:xfrm>
              <a:prstGeom prst="rect">
                <a:avLst/>
              </a:prstGeom>
              <a:blipFill>
                <a:blip r:embed="rId8"/>
                <a:stretch>
                  <a:fillRect l="-1071" t="-6061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732DA36-3CD5-4CFC-A698-23A41690C0EB}"/>
                  </a:ext>
                </a:extLst>
              </p:cNvPr>
              <p:cNvSpPr txBox="1"/>
              <p:nvPr/>
            </p:nvSpPr>
            <p:spPr>
              <a:xfrm>
                <a:off x="1394671" y="4411097"/>
                <a:ext cx="292566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𝑣𝑑𝑀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𝑀𝑑𝑣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𝑢𝑑𝑀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000" dirty="0"/>
                  <a:t>  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732DA36-3CD5-4CFC-A698-23A41690C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671" y="4411097"/>
                <a:ext cx="2925660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CA9A239-6B04-458C-AF25-E2F9112AC619}"/>
                  </a:ext>
                </a:extLst>
              </p:cNvPr>
              <p:cNvSpPr txBox="1"/>
              <p:nvPr/>
            </p:nvSpPr>
            <p:spPr>
              <a:xfrm>
                <a:off x="4320331" y="4457263"/>
                <a:ext cx="267224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𝑀𝑑𝑣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𝑑𝑀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CA9A239-6B04-458C-AF25-E2F9112AC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331" y="4457263"/>
                <a:ext cx="2672247" cy="307777"/>
              </a:xfrm>
              <a:prstGeom prst="rect">
                <a:avLst/>
              </a:prstGeom>
              <a:blipFill>
                <a:blip r:embed="rId10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3431485-936D-4C6A-A402-444C0B53E2E2}"/>
                  </a:ext>
                </a:extLst>
              </p:cNvPr>
              <p:cNvSpPr txBox="1"/>
              <p:nvPr/>
            </p:nvSpPr>
            <p:spPr>
              <a:xfrm>
                <a:off x="2164360" y="5088035"/>
                <a:ext cx="2508308" cy="7302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p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e>
                      </m:nary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nary>
                        <m:nary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𝑑𝑚</m:t>
                              </m:r>
                            </m:num>
                            <m:den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3431485-936D-4C6A-A402-444C0B53E2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360" y="5088035"/>
                <a:ext cx="2508308" cy="7302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041E4B4-E260-4E03-986C-BAF37062A856}"/>
                  </a:ext>
                </a:extLst>
              </p:cNvPr>
              <p:cNvSpPr txBox="1"/>
              <p:nvPr/>
            </p:nvSpPr>
            <p:spPr>
              <a:xfrm>
                <a:off x="4397767" y="5133752"/>
                <a:ext cx="4899171" cy="6284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𝑣𝑡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func>
                        <m:func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func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041E4B4-E260-4E03-986C-BAF37062A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7767" y="5133752"/>
                <a:ext cx="4899171" cy="62844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15C6CA81-6237-4770-A088-8DA68E475AF9}"/>
              </a:ext>
            </a:extLst>
          </p:cNvPr>
          <p:cNvSpPr txBox="1"/>
          <p:nvPr/>
        </p:nvSpPr>
        <p:spPr>
          <a:xfrm>
            <a:off x="1390421" y="5167308"/>
            <a:ext cx="864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积分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F1AAE43-5B6A-4589-B2F8-7CE53455A2A5}"/>
              </a:ext>
            </a:extLst>
          </p:cNvPr>
          <p:cNvSpPr txBox="1"/>
          <p:nvPr/>
        </p:nvSpPr>
        <p:spPr>
          <a:xfrm>
            <a:off x="1407199" y="6059323"/>
            <a:ext cx="4616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因为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M=M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V=0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，所以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C=0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，故得：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493B7E8-512A-4735-9024-3E66944FB8F9}"/>
                  </a:ext>
                </a:extLst>
              </p:cNvPr>
              <p:cNvSpPr txBox="1"/>
              <p:nvPr/>
            </p:nvSpPr>
            <p:spPr>
              <a:xfrm>
                <a:off x="5739465" y="5928615"/>
                <a:ext cx="1520929" cy="5741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𝑣𝑡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func>
                        <m:func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A493B7E8-512A-4735-9024-3E66944FB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465" y="5928615"/>
                <a:ext cx="1520929" cy="57419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962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353" y="3668897"/>
            <a:ext cx="4643755" cy="2508250"/>
          </a:xfrm>
          <a:prstGeom prst="rect">
            <a:avLst/>
          </a:prstGeom>
        </p:spPr>
      </p:pic>
      <p:sp>
        <p:nvSpPr>
          <p:cNvPr id="2" name="副标题 2"/>
          <p:cNvSpPr>
            <a:spLocks noGrp="1"/>
          </p:cNvSpPr>
          <p:nvPr/>
        </p:nvSpPr>
        <p:spPr>
          <a:xfrm>
            <a:off x="1524000" y="383215"/>
            <a:ext cx="9144000" cy="2286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50000"/>
              </a:lnSpc>
            </a:pPr>
            <a:endParaRPr lang="zh-CN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848360" y="383215"/>
            <a:ext cx="999426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charset="0"/>
              </a:rPr>
              <a:t>6</a:t>
            </a:r>
            <a:r>
              <a:rPr lang="zh-CN" altLang="en-US" sz="3200" dirty="0">
                <a:latin typeface="Times New Roman" panose="02020603050405020304" charset="0"/>
              </a:rPr>
              <a:t>.  如图，半径分别为    和   的轮1和轮2，其转动惯量分别为   和    ，两轮均可绕自身的中心轴    和    定轴转动，各轴承光滑。轮1的初始角速度为      ，方向如图所示；轮2初始时静止。保持两轴平行，令轮1慢慢移动靠近轮2，使两轮边缘接触，从而带动轮2转动。求两轮稳定转动后各自的角速度大小。</a:t>
            </a:r>
          </a:p>
        </p:txBody>
      </p:sp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897191"/>
              </p:ext>
            </p:extLst>
          </p:nvPr>
        </p:nvGraphicFramePr>
        <p:xfrm>
          <a:off x="4669790" y="473385"/>
          <a:ext cx="472440" cy="429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6" r:id="rId5" imgW="228600" imgH="241300" progId="Equation.KSEE3">
                  <p:embed/>
                </p:oleObj>
              </mc:Choice>
              <mc:Fallback>
                <p:oleObj r:id="rId5" imgW="228600" imgH="2413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69790" y="473385"/>
                        <a:ext cx="472440" cy="429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1397372"/>
              </p:ext>
            </p:extLst>
          </p:nvPr>
        </p:nvGraphicFramePr>
        <p:xfrm>
          <a:off x="5419408" y="485450"/>
          <a:ext cx="499745" cy="429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7" r:id="rId7" imgW="241300" imgH="241300" progId="Equation.KSEE3">
                  <p:embed/>
                </p:oleObj>
              </mc:Choice>
              <mc:Fallback>
                <p:oleObj r:id="rId7" imgW="241300" imgH="2413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19408" y="485450"/>
                        <a:ext cx="499745" cy="429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3416106"/>
              </p:ext>
            </p:extLst>
          </p:nvPr>
        </p:nvGraphicFramePr>
        <p:xfrm>
          <a:off x="1675448" y="980115"/>
          <a:ext cx="447675" cy="429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8" r:id="rId9" imgW="215900" imgH="241300" progId="Equation.KSEE3">
                  <p:embed/>
                </p:oleObj>
              </mc:Choice>
              <mc:Fallback>
                <p:oleObj r:id="rId9" imgW="215900" imgH="2413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75448" y="980115"/>
                        <a:ext cx="447675" cy="429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5364122"/>
              </p:ext>
            </p:extLst>
          </p:nvPr>
        </p:nvGraphicFramePr>
        <p:xfrm>
          <a:off x="2396808" y="980115"/>
          <a:ext cx="474345" cy="429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9" r:id="rId11" imgW="228600" imgH="241300" progId="Equation.KSEE3">
                  <p:embed/>
                </p:oleObj>
              </mc:Choice>
              <mc:Fallback>
                <p:oleObj r:id="rId11" imgW="228600" imgH="2413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96808" y="980115"/>
                        <a:ext cx="474345" cy="429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3456763"/>
              </p:ext>
            </p:extLst>
          </p:nvPr>
        </p:nvGraphicFramePr>
        <p:xfrm>
          <a:off x="7708583" y="968050"/>
          <a:ext cx="499745" cy="429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0" r:id="rId13" imgW="241300" imgH="241300" progId="Equation.KSEE3">
                  <p:embed/>
                </p:oleObj>
              </mc:Choice>
              <mc:Fallback>
                <p:oleObj r:id="rId13" imgW="241300" imgH="2413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708583" y="968050"/>
                        <a:ext cx="499745" cy="429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7059485"/>
              </p:ext>
            </p:extLst>
          </p:nvPr>
        </p:nvGraphicFramePr>
        <p:xfrm>
          <a:off x="8522335" y="962335"/>
          <a:ext cx="525780" cy="429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1" r:id="rId15" imgW="254000" imgH="241300" progId="Equation.KSEE3">
                  <p:embed/>
                </p:oleObj>
              </mc:Choice>
              <mc:Fallback>
                <p:oleObj r:id="rId15" imgW="254000" imgH="2413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522335" y="962335"/>
                        <a:ext cx="525780" cy="429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4661712"/>
              </p:ext>
            </p:extLst>
          </p:nvPr>
        </p:nvGraphicFramePr>
        <p:xfrm>
          <a:off x="6837363" y="1445888"/>
          <a:ext cx="57785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2" name="Microsoft 公式 3.0" r:id="rId17" imgW="279400" imgH="241300" progId="Equation.3">
                  <p:embed/>
                </p:oleObj>
              </mc:Choice>
              <mc:Fallback>
                <p:oleObj name="Microsoft 公式 3.0" r:id="rId17" imgW="279400" imgH="241300" progId="Equation.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837363" y="1445888"/>
                        <a:ext cx="577850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7">
            <a:extLst>
              <a:ext uri="{FF2B5EF4-FFF2-40B4-BE49-F238E27FC236}">
                <a16:creationId xmlns:a16="http://schemas.microsoft.com/office/drawing/2014/main" id="{5BA24E93-7057-4806-974A-116D269204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245" y="3821352"/>
            <a:ext cx="212901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rPr>
              <a:t>力对点的力矩</a:t>
            </a:r>
            <a:endParaRPr kumimoji="0" lang="zh-CN" altLang="en-US" sz="2400" i="1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华文中宋" panose="0201060004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bject 8">
                <a:extLst>
                  <a:ext uri="{FF2B5EF4-FFF2-40B4-BE49-F238E27FC236}">
                    <a16:creationId xmlns:a16="http://schemas.microsoft.com/office/drawing/2014/main" id="{9FB973C6-D774-4EE3-81B9-CE50198152D7}"/>
                  </a:ext>
                </a:extLst>
              </p:cNvPr>
              <p:cNvSpPr txBox="1"/>
              <p:nvPr/>
            </p:nvSpPr>
            <p:spPr bwMode="auto">
              <a:xfrm>
                <a:off x="2859854" y="3800332"/>
                <a:ext cx="1997559" cy="59709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Object 8">
                <a:extLst>
                  <a:ext uri="{FF2B5EF4-FFF2-40B4-BE49-F238E27FC236}">
                    <a16:creationId xmlns:a16="http://schemas.microsoft.com/office/drawing/2014/main" id="{9FB973C6-D774-4EE3-81B9-CE5019815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59854" y="3800332"/>
                <a:ext cx="1997559" cy="59709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C412A52F-1B81-4ADE-9FAD-5D670FC73ED8}"/>
              </a:ext>
            </a:extLst>
          </p:cNvPr>
          <p:cNvSpPr txBox="1"/>
          <p:nvPr/>
        </p:nvSpPr>
        <p:spPr>
          <a:xfrm>
            <a:off x="858565" y="5148262"/>
            <a:ext cx="5064314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两滑轮转动稳定时，二者线速度关系</a:t>
            </a:r>
          </a:p>
        </p:txBody>
      </p:sp>
      <p:sp>
        <p:nvSpPr>
          <p:cNvPr id="17" name="Text Box 7">
            <a:extLst>
              <a:ext uri="{FF2B5EF4-FFF2-40B4-BE49-F238E27FC236}">
                <a16:creationId xmlns:a16="http://schemas.microsoft.com/office/drawing/2014/main" id="{92324AA7-2B85-4859-A40C-C9B667B50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360" y="4484807"/>
            <a:ext cx="3352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rPr>
              <a:t>动量矩定理</a:t>
            </a:r>
            <a:endParaRPr kumimoji="0" lang="zh-CN" altLang="en-US" sz="2400" i="1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华文中宋" panose="02010600040101010101" pitchFamily="2" charset="-122"/>
              <a:cs typeface="+mn-cs"/>
            </a:endParaRPr>
          </a:p>
        </p:txBody>
      </p:sp>
      <p:graphicFrame>
        <p:nvGraphicFramePr>
          <p:cNvPr id="18" name="Object 22">
            <a:extLst>
              <a:ext uri="{FF2B5EF4-FFF2-40B4-BE49-F238E27FC236}">
                <a16:creationId xmlns:a16="http://schemas.microsoft.com/office/drawing/2014/main" id="{433953EC-E771-4B36-BD5C-43AB6F593A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330515"/>
              </p:ext>
            </p:extLst>
          </p:nvPr>
        </p:nvGraphicFramePr>
        <p:xfrm>
          <a:off x="2711957" y="4484807"/>
          <a:ext cx="1357529" cy="4999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3" name="Equation" r:id="rId20" imgW="723600" imgH="266400" progId="Equation.DSMT4">
                  <p:embed/>
                </p:oleObj>
              </mc:Choice>
              <mc:Fallback>
                <p:oleObj name="Equation" r:id="rId20" imgW="723600" imgH="266400" progId="Equation.DSMT4">
                  <p:embed/>
                  <p:pic>
                    <p:nvPicPr>
                      <p:cNvPr id="645142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1957" y="4484807"/>
                        <a:ext cx="1357529" cy="4999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D2A1D60-57A5-46D9-AC77-F83D08A0BA39}"/>
              </a:ext>
            </a:extLst>
          </p:cNvPr>
          <p:cNvSpPr txBox="1"/>
          <p:nvPr/>
        </p:nvSpPr>
        <p:spPr>
          <a:xfrm>
            <a:off x="768876" y="1292370"/>
            <a:ext cx="1811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00FF"/>
                </a:solidFill>
              </a:rPr>
              <a:t>受力分析！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6A4DCA-1BEA-4C2A-AC7E-C25AB3BA0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9604" y="2078930"/>
            <a:ext cx="3285567" cy="1874599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CC7144CC-523A-48A7-92C7-C432194EE039}"/>
              </a:ext>
            </a:extLst>
          </p:cNvPr>
          <p:cNvGrpSpPr/>
          <p:nvPr/>
        </p:nvGrpSpPr>
        <p:grpSpPr>
          <a:xfrm>
            <a:off x="10349184" y="2515593"/>
            <a:ext cx="352506" cy="730813"/>
            <a:chOff x="7553440" y="3093658"/>
            <a:chExt cx="352506" cy="730813"/>
          </a:xfrm>
        </p:grpSpPr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2695D298-AA77-4E1F-AB03-BBCB82A03A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53440" y="3189012"/>
              <a:ext cx="8306" cy="635459"/>
            </a:xfrm>
            <a:prstGeom prst="straightConnector1">
              <a:avLst/>
            </a:prstGeom>
            <a:ln>
              <a:solidFill>
                <a:srgbClr val="3333CC"/>
              </a:solidFill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aphicFrame>
          <p:nvGraphicFramePr>
            <p:cNvPr id="6" name="对象 5">
              <a:hlinkClick r:id="" action="ppaction://ole?verb=0"/>
              <a:extLst>
                <a:ext uri="{FF2B5EF4-FFF2-40B4-BE49-F238E27FC236}">
                  <a16:creationId xmlns:a16="http://schemas.microsoft.com/office/drawing/2014/main" id="{E2285C78-4CAC-4241-AC20-2F31995F120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78005846"/>
                </p:ext>
              </p:extLst>
            </p:nvPr>
          </p:nvGraphicFramePr>
          <p:xfrm>
            <a:off x="7643139" y="3093658"/>
            <a:ext cx="262807" cy="2801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22" name="Equation" r:id="rId5" imgW="190440" imgH="203040" progId="Equation.DSMT4">
                    <p:embed/>
                  </p:oleObj>
                </mc:Choice>
                <mc:Fallback>
                  <p:oleObj name="Equation" r:id="rId5" imgW="190440" imgH="203040" progId="Equation.DSMT4">
                    <p:embed/>
                    <p:pic>
                      <p:nvPicPr>
                        <p:cNvPr id="12" name="对象 11">
                          <a:hlinkClick r:id="" action="ppaction://ole?verb=0"/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643139" y="3093658"/>
                          <a:ext cx="262807" cy="28019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0645B764-0421-462C-9260-8D5A6124633B}"/>
              </a:ext>
            </a:extLst>
          </p:cNvPr>
          <p:cNvGrpSpPr/>
          <p:nvPr/>
        </p:nvGrpSpPr>
        <p:grpSpPr>
          <a:xfrm>
            <a:off x="10357490" y="3246406"/>
            <a:ext cx="251744" cy="871960"/>
            <a:chOff x="7561746" y="3824471"/>
            <a:chExt cx="251744" cy="871960"/>
          </a:xfrm>
        </p:grpSpPr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A494AA84-663A-4286-89BC-F95077EE6AE9}"/>
                </a:ext>
              </a:extLst>
            </p:cNvPr>
            <p:cNvCxnSpPr/>
            <p:nvPr/>
          </p:nvCxnSpPr>
          <p:spPr>
            <a:xfrm>
              <a:off x="7561746" y="3824471"/>
              <a:ext cx="0" cy="661161"/>
            </a:xfrm>
            <a:prstGeom prst="straightConnector1">
              <a:avLst/>
            </a:prstGeom>
            <a:ln>
              <a:solidFill>
                <a:srgbClr val="2A802A"/>
              </a:solidFill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对象 8">
                  <a:hlinkClick r:id="" action="ppaction://ole?verb=0"/>
                  <a:extLst>
                    <a:ext uri="{FF2B5EF4-FFF2-40B4-BE49-F238E27FC236}">
                      <a16:creationId xmlns:a16="http://schemas.microsoft.com/office/drawing/2014/main" id="{CEE05872-0D8B-4B28-960F-C5058AAD5C88}"/>
                    </a:ext>
                  </a:extLst>
                </p:cNvPr>
                <p:cNvSpPr txBox="1"/>
                <p:nvPr/>
              </p:nvSpPr>
              <p:spPr>
                <a:xfrm>
                  <a:off x="7579216" y="4366758"/>
                  <a:ext cx="234274" cy="329673"/>
                </a:xfrm>
                <a:prstGeom prst="rect">
                  <a:avLst/>
                </a:prstGeom>
              </p:spPr>
              <p:txBody>
                <a:bodyPr>
                  <a:normAutofit fontScale="85000" lnSpcReduction="1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i="1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9" name="对象 8">
                  <a:hlinkClick r:id="" action="ppaction://ole?verb=0"/>
                  <a:extLst>
                    <a:ext uri="{FF2B5EF4-FFF2-40B4-BE49-F238E27FC236}">
                      <a16:creationId xmlns:a16="http://schemas.microsoft.com/office/drawing/2014/main" id="{CEE05872-0D8B-4B28-960F-C5058AAD5C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9216" y="4366758"/>
                  <a:ext cx="234274" cy="329673"/>
                </a:xfrm>
                <a:prstGeom prst="rect">
                  <a:avLst/>
                </a:prstGeom>
                <a:blipFill>
                  <a:blip r:embed="rId7"/>
                  <a:stretch>
                    <a:fillRect r="-23684" b="-740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BFEFBF29-0ED8-4C0E-96A1-EE39316042DD}"/>
              </a:ext>
            </a:extLst>
          </p:cNvPr>
          <p:cNvSpPr txBox="1"/>
          <p:nvPr/>
        </p:nvSpPr>
        <p:spPr>
          <a:xfrm>
            <a:off x="768876" y="2797526"/>
            <a:ext cx="1027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000FF"/>
                </a:solidFill>
              </a:rPr>
              <a:t>对轮</a:t>
            </a:r>
            <a:r>
              <a:rPr lang="en-US" altLang="zh-CN" sz="2800" dirty="0">
                <a:solidFill>
                  <a:srgbClr val="0000FF"/>
                </a:solidFill>
              </a:rPr>
              <a:t>1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对象 13">
                <a:hlinkClick r:id="" action="ppaction://ole?verb=0"/>
                <a:extLst>
                  <a:ext uri="{FF2B5EF4-FFF2-40B4-BE49-F238E27FC236}">
                    <a16:creationId xmlns:a16="http://schemas.microsoft.com/office/drawing/2014/main" id="{4D67C790-A94E-481D-9094-9806496C2376}"/>
                  </a:ext>
                </a:extLst>
              </p:cNvPr>
              <p:cNvSpPr txBox="1"/>
              <p:nvPr/>
            </p:nvSpPr>
            <p:spPr>
              <a:xfrm>
                <a:off x="1835150" y="2626656"/>
                <a:ext cx="5267802" cy="711200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8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8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8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zh-CN" altLang="en-US" sz="2400" i="1">
                          <a:solidFill>
                            <a:srgbClr val="00008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8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8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8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8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8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8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nary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对象 13">
                <a:hlinkClick r:id="" action="ppaction://ole?verb=0"/>
                <a:extLst>
                  <a:ext uri="{FF2B5EF4-FFF2-40B4-BE49-F238E27FC236}">
                    <a16:creationId xmlns:a16="http://schemas.microsoft.com/office/drawing/2014/main" id="{4D67C790-A94E-481D-9094-9806496C2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150" y="2626656"/>
                <a:ext cx="5267802" cy="711200"/>
              </a:xfrm>
              <a:prstGeom prst="rect">
                <a:avLst/>
              </a:prstGeom>
              <a:blipFill>
                <a:blip r:embed="rId8"/>
                <a:stretch>
                  <a:fillRect b="-273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09D0A7D2-92D5-4A49-A0EB-3151E1BF3A3E}"/>
              </a:ext>
            </a:extLst>
          </p:cNvPr>
          <p:cNvSpPr txBox="1"/>
          <p:nvPr/>
        </p:nvSpPr>
        <p:spPr>
          <a:xfrm>
            <a:off x="699780" y="5067349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>
                <a:solidFill>
                  <a:srgbClr val="0000FF"/>
                </a:solidFill>
              </a:rPr>
              <a:t>在两滑轮转动稳定时，二者线速度大小相等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对象 15">
                <a:hlinkClick r:id="" action="ppaction://ole?verb=0"/>
                <a:extLst>
                  <a:ext uri="{FF2B5EF4-FFF2-40B4-BE49-F238E27FC236}">
                    <a16:creationId xmlns:a16="http://schemas.microsoft.com/office/drawing/2014/main" id="{12EFC65F-14ED-4872-9A8D-2CAA2FE1AFC3}"/>
                  </a:ext>
                </a:extLst>
              </p:cNvPr>
              <p:cNvSpPr txBox="1"/>
              <p:nvPr/>
            </p:nvSpPr>
            <p:spPr>
              <a:xfrm>
                <a:off x="7616995" y="5083931"/>
                <a:ext cx="2953291" cy="679469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对象 15">
                <a:hlinkClick r:id="" action="ppaction://ole?verb=0"/>
                <a:extLst>
                  <a:ext uri="{FF2B5EF4-FFF2-40B4-BE49-F238E27FC236}">
                    <a16:creationId xmlns:a16="http://schemas.microsoft.com/office/drawing/2014/main" id="{12EFC65F-14ED-4872-9A8D-2CAA2FE1A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995" y="5083931"/>
                <a:ext cx="2953291" cy="6794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638E37F9-753B-4871-8F1F-52C05C0A3F49}"/>
              </a:ext>
            </a:extLst>
          </p:cNvPr>
          <p:cNvSpPr txBox="1"/>
          <p:nvPr/>
        </p:nvSpPr>
        <p:spPr>
          <a:xfrm>
            <a:off x="768876" y="3856756"/>
            <a:ext cx="1067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000FF"/>
                </a:solidFill>
              </a:rPr>
              <a:t>对轮</a:t>
            </a:r>
            <a:r>
              <a:rPr lang="en-US" altLang="zh-CN" sz="2800" dirty="0">
                <a:solidFill>
                  <a:srgbClr val="0000FF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对象 17">
                <a:hlinkClick r:id="" action="ppaction://ole?verb=0"/>
                <a:extLst>
                  <a:ext uri="{FF2B5EF4-FFF2-40B4-BE49-F238E27FC236}">
                    <a16:creationId xmlns:a16="http://schemas.microsoft.com/office/drawing/2014/main" id="{14FA167E-251C-4F29-ADD1-C262F5B8AB85}"/>
                  </a:ext>
                </a:extLst>
              </p:cNvPr>
              <p:cNvSpPr txBox="1"/>
              <p:nvPr/>
            </p:nvSpPr>
            <p:spPr>
              <a:xfrm>
                <a:off x="1915783" y="3742816"/>
                <a:ext cx="4637793" cy="1063643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srgbClr val="000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solidFill>
                                    <a:srgbClr val="00008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zh-CN" altLang="en-US" sz="2400" i="1">
                                  <a:solidFill>
                                    <a:srgbClr val="00008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8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8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zh-CN" altLang="en-US" sz="2400" i="1">
                          <a:solidFill>
                            <a:srgbClr val="00008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8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8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8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8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nary>
                    </m:oMath>
                  </m:oMathPara>
                </a14:m>
                <a:endParaRPr lang="zh-CN" altLang="en-US" sz="2400" i="1" dirty="0">
                  <a:solidFill>
                    <a:srgbClr val="00008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对象 17">
                <a:hlinkClick r:id="" action="ppaction://ole?verb=0"/>
                <a:extLst>
                  <a:ext uri="{FF2B5EF4-FFF2-40B4-BE49-F238E27FC236}">
                    <a16:creationId xmlns:a16="http://schemas.microsoft.com/office/drawing/2014/main" id="{14FA167E-251C-4F29-ADD1-C262F5B8A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783" y="3742816"/>
                <a:ext cx="4637793" cy="10636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" name="对象 18">
            <a:hlinkClick r:id="" action="ppaction://ole?verb=0"/>
            <a:extLst>
              <a:ext uri="{FF2B5EF4-FFF2-40B4-BE49-F238E27FC236}">
                <a16:creationId xmlns:a16="http://schemas.microsoft.com/office/drawing/2014/main" id="{74B81F42-4115-41C0-B63B-E706C6C438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3005416"/>
              </p:ext>
            </p:extLst>
          </p:nvPr>
        </p:nvGraphicFramePr>
        <p:xfrm>
          <a:off x="10687416" y="3962729"/>
          <a:ext cx="888480" cy="406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3" name="Equation" r:id="rId11" imgW="444240" imgH="203040" progId="Equation.DSMT4">
                  <p:embed/>
                </p:oleObj>
              </mc:Choice>
              <mc:Fallback>
                <p:oleObj name="Equation" r:id="rId11" imgW="444240" imgH="203040" progId="Equation.DSMT4">
                  <p:embed/>
                  <p:pic>
                    <p:nvPicPr>
                      <p:cNvPr id="29" name="对象 28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687416" y="3962729"/>
                        <a:ext cx="888480" cy="406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C348B60B-858B-4D36-8392-ACD8085858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3230040"/>
              </p:ext>
            </p:extLst>
          </p:nvPr>
        </p:nvGraphicFramePr>
        <p:xfrm>
          <a:off x="2405063" y="5826642"/>
          <a:ext cx="2184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4" name="Equation" r:id="rId13" imgW="1091880" imgH="457200" progId="Equation.DSMT4">
                  <p:embed/>
                </p:oleObj>
              </mc:Choice>
              <mc:Fallback>
                <p:oleObj name="Equation" r:id="rId13" imgW="1091880" imgH="457200" progId="Equation.DSMT4">
                  <p:embed/>
                  <p:pic>
                    <p:nvPicPr>
                      <p:cNvPr id="33" name="对象 3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405063" y="5826642"/>
                        <a:ext cx="21844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0D99E595-4445-41CB-BF54-443EB1A591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3010784"/>
              </p:ext>
            </p:extLst>
          </p:nvPr>
        </p:nvGraphicFramePr>
        <p:xfrm>
          <a:off x="5220072" y="5852131"/>
          <a:ext cx="2209680" cy="863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5" name="Equation" r:id="rId15" imgW="1104840" imgH="431640" progId="Equation.DSMT4">
                  <p:embed/>
                </p:oleObj>
              </mc:Choice>
              <mc:Fallback>
                <p:oleObj name="Equation" r:id="rId15" imgW="1104840" imgH="431640" progId="Equation.DSMT4">
                  <p:embed/>
                  <p:pic>
                    <p:nvPicPr>
                      <p:cNvPr id="34" name="对象 33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220072" y="5852131"/>
                        <a:ext cx="2209680" cy="863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本框 21">
            <a:extLst>
              <a:ext uri="{FF2B5EF4-FFF2-40B4-BE49-F238E27FC236}">
                <a16:creationId xmlns:a16="http://schemas.microsoft.com/office/drawing/2014/main" id="{B8D9D4CF-3BBC-4A27-A380-D281A76A1646}"/>
              </a:ext>
            </a:extLst>
          </p:cNvPr>
          <p:cNvSpPr txBox="1"/>
          <p:nvPr/>
        </p:nvSpPr>
        <p:spPr>
          <a:xfrm>
            <a:off x="699780" y="597956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000FF"/>
                </a:solidFill>
              </a:rPr>
              <a:t>解得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0B370A7C-028C-4589-BF15-14A9B26CC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354" y="1292370"/>
            <a:ext cx="49244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dirty="0">
                <a:solidFill>
                  <a:srgbClr val="660066"/>
                </a:solidFill>
                <a:latin typeface="+mn-ea"/>
                <a:ea typeface="+mn-ea"/>
              </a:rPr>
              <a:t>解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BF75C28-B519-434B-8AE9-DAB8E654F46B}"/>
              </a:ext>
            </a:extLst>
          </p:cNvPr>
          <p:cNvSpPr/>
          <p:nvPr/>
        </p:nvSpPr>
        <p:spPr>
          <a:xfrm>
            <a:off x="2323368" y="1313392"/>
            <a:ext cx="43027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0000FF"/>
                </a:solidFill>
              </a:rPr>
              <a:t>设垂直纸面向里为正方向</a:t>
            </a:r>
            <a:r>
              <a:rPr lang="en-US" altLang="zh-CN" sz="2800" dirty="0">
                <a:solidFill>
                  <a:srgbClr val="0000FF"/>
                </a:solidFill>
              </a:rPr>
              <a:t>, </a:t>
            </a:r>
            <a:endParaRPr lang="zh-CN" altLang="en-US" sz="28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8717434-8C2D-4C30-AD5C-5E446305FA2E}"/>
              </a:ext>
            </a:extLst>
          </p:cNvPr>
          <p:cNvSpPr txBox="1"/>
          <p:nvPr/>
        </p:nvSpPr>
        <p:spPr>
          <a:xfrm>
            <a:off x="500575" y="401236"/>
            <a:ext cx="74682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Times New Roman" panose="02020603050405020304" charset="0"/>
              </a:rPr>
              <a:t>求两轮稳定转动后各自的角速度大小</a:t>
            </a:r>
            <a:r>
              <a:rPr lang="en-US" altLang="zh-CN" sz="3200" dirty="0">
                <a:latin typeface="Times New Roman" panose="02020603050405020304" charset="0"/>
              </a:rPr>
              <a:t>:</a:t>
            </a:r>
            <a:endParaRPr lang="zh-CN" altLang="en-US" sz="3200" dirty="0">
              <a:latin typeface="Times New Roman" panose="02020603050405020304" charset="0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CA029B4F-87BB-4C59-8123-D71D6B2140A4}"/>
              </a:ext>
            </a:extLst>
          </p:cNvPr>
          <p:cNvGrpSpPr/>
          <p:nvPr/>
        </p:nvGrpSpPr>
        <p:grpSpPr>
          <a:xfrm>
            <a:off x="6433944" y="1280599"/>
            <a:ext cx="5503702" cy="679469"/>
            <a:chOff x="1372" y="5059"/>
            <a:chExt cx="8767" cy="1452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DA64A874-C0AD-47D6-A523-18E694CDAFA6}"/>
                </a:ext>
              </a:extLst>
            </p:cNvPr>
            <p:cNvSpPr txBox="1"/>
            <p:nvPr/>
          </p:nvSpPr>
          <p:spPr>
            <a:xfrm>
              <a:off x="1372" y="5136"/>
              <a:ext cx="8767" cy="1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rgbClr val="0000FF"/>
                  </a:solidFill>
                </a:rPr>
                <a:t>由                      以及动量矩定理可得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对象 11">
                  <a:hlinkClick r:id="" action="ppaction://ole?verb=0"/>
                  <a:extLst>
                    <a:ext uri="{FF2B5EF4-FFF2-40B4-BE49-F238E27FC236}">
                      <a16:creationId xmlns:a16="http://schemas.microsoft.com/office/drawing/2014/main" id="{7D22525D-E47B-48D7-8395-0405A13C6007}"/>
                    </a:ext>
                  </a:extLst>
                </p:cNvPr>
                <p:cNvSpPr txBox="1"/>
                <p:nvPr/>
              </p:nvSpPr>
              <p:spPr>
                <a:xfrm>
                  <a:off x="2178" y="5059"/>
                  <a:ext cx="2886" cy="1452"/>
                </a:xfrm>
                <a:prstGeom prst="rect">
                  <a:avLst/>
                </a:prstGeom>
              </p:spPr>
              <p:txBody>
                <a:bodyPr>
                  <a:normAutofit fontScale="925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sz="2800" i="1">
                                <a:solidFill>
                                  <a:srgbClr val="000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800" i="1">
                                <a:solidFill>
                                  <a:srgbClr val="00008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  <m:r>
                          <a:rPr lang="zh-CN" altLang="en-US" sz="2800" i="1">
                            <a:solidFill>
                              <a:srgbClr val="00008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zh-CN" altLang="en-US" sz="2800" i="1">
                                <a:solidFill>
                                  <a:srgbClr val="000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800" i="1">
                                <a:solidFill>
                                  <a:srgbClr val="00008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  <m:r>
                          <a:rPr lang="zh-CN" altLang="en-US" sz="2800" i="1">
                            <a:solidFill>
                              <a:srgbClr val="00008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zh-CN" altLang="en-US" sz="2800" i="1">
                                <a:solidFill>
                                  <a:srgbClr val="000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800" i="1">
                                <a:solidFill>
                                  <a:srgbClr val="00008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9" name="对象 11">
                  <a:hlinkClick r:id="" action="ppaction://ole?verb=0"/>
                  <a:extLst>
                    <a:ext uri="{FF2B5EF4-FFF2-40B4-BE49-F238E27FC236}">
                      <a16:creationId xmlns:a16="http://schemas.microsoft.com/office/drawing/2014/main" id="{7D22525D-E47B-48D7-8395-0405A13C60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8" y="5059"/>
                  <a:ext cx="2886" cy="145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50794619-2928-4F2E-8823-849411B57849}"/>
                  </a:ext>
                </a:extLst>
              </p:cNvPr>
              <p:cNvSpPr txBox="1"/>
              <p:nvPr/>
            </p:nvSpPr>
            <p:spPr>
              <a:xfrm>
                <a:off x="746797" y="1984445"/>
                <a:ext cx="76541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solidFill>
                      <a:srgbClr val="0000FF"/>
                    </a:solidFill>
                  </a:rPr>
                  <a:t>设经过时间</a:t>
                </a:r>
                <a:r>
                  <a:rPr lang="en-US" altLang="zh-CN" sz="2800" dirty="0">
                    <a:solidFill>
                      <a:srgbClr val="0000FF"/>
                    </a:solidFill>
                  </a:rPr>
                  <a:t>t</a:t>
                </a:r>
                <a:r>
                  <a:rPr lang="zh-CN" altLang="en-US" sz="2800" dirty="0">
                    <a:solidFill>
                      <a:srgbClr val="0000FF"/>
                    </a:solidFill>
                  </a:rPr>
                  <a:t>稳定后两轮的角速度分别为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800" i="1">
                            <a:solidFill>
                              <a:srgbClr val="00008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rgbClr val="00008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zh-CN" altLang="en-US" sz="2800" i="1">
                            <a:solidFill>
                              <a:srgbClr val="00008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800" i="1">
                        <a:solidFill>
                          <a:srgbClr val="000080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800" dirty="0">
                    <a:solidFill>
                      <a:srgbClr val="00008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800" i="1">
                            <a:solidFill>
                              <a:srgbClr val="00008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rgbClr val="00008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zh-CN" altLang="en-US" sz="2800" i="1">
                            <a:solidFill>
                              <a:srgbClr val="00008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50794619-2928-4F2E-8823-849411B57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97" y="1984445"/>
                <a:ext cx="7654107" cy="523220"/>
              </a:xfrm>
              <a:prstGeom prst="rect">
                <a:avLst/>
              </a:prstGeom>
              <a:blipFill>
                <a:blip r:embed="rId18"/>
                <a:stretch>
                  <a:fillRect l="-1673" t="-12941" b="-3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52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4" grpId="0"/>
      <p:bldP spid="15" grpId="0"/>
      <p:bldP spid="16" grpId="0"/>
      <p:bldP spid="17" grpId="0"/>
      <p:bldP spid="18" grpId="0"/>
      <p:bldP spid="22" grpId="0"/>
      <p:bldP spid="23" grpId="0"/>
      <p:bldP spid="24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2"/>
          <p:cNvSpPr>
            <a:spLocks noGrp="1"/>
          </p:cNvSpPr>
          <p:nvPr/>
        </p:nvSpPr>
        <p:spPr>
          <a:xfrm>
            <a:off x="588522" y="455356"/>
            <a:ext cx="11361740" cy="1677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50000"/>
              </a:lnSpc>
            </a:pPr>
            <a:endParaRPr lang="zh-CN" altLang="en-US" sz="3200" dirty="0">
              <a:latin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9144" y="395359"/>
            <a:ext cx="11022921" cy="1495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latin typeface="Times New Roman" panose="02020603050405020304" charset="0"/>
              </a:rPr>
              <a:t>7</a:t>
            </a:r>
            <a:r>
              <a:rPr lang="zh-CN" altLang="en-US" sz="3200" dirty="0">
                <a:latin typeface="Times New Roman" panose="02020603050405020304" charset="0"/>
              </a:rPr>
              <a:t>. 长为</a:t>
            </a:r>
            <a:r>
              <a:rPr lang="en-US" altLang="zh-CN" sz="3200" dirty="0">
                <a:latin typeface="Times New Roman" panose="02020603050405020304" charset="0"/>
              </a:rPr>
              <a:t>L</a:t>
            </a:r>
            <a:r>
              <a:rPr lang="zh-CN" altLang="en-US" sz="3200" dirty="0">
                <a:latin typeface="Times New Roman" panose="02020603050405020304" charset="0"/>
              </a:rPr>
              <a:t>，质量为</a:t>
            </a:r>
            <a:r>
              <a:rPr lang="en-US" altLang="zh-CN" sz="3200" dirty="0">
                <a:latin typeface="Times New Roman" panose="02020603050405020304" charset="0"/>
              </a:rPr>
              <a:t>m</a:t>
            </a:r>
            <a:r>
              <a:rPr lang="zh-CN" altLang="en-US" sz="3200" dirty="0">
                <a:latin typeface="Times New Roman" panose="02020603050405020304" charset="0"/>
              </a:rPr>
              <a:t>的均质细棒，水平放置在棒两端的两支点A和O间，若支点A突然撤消，分析此刻支点O受力是多少？</a:t>
            </a:r>
          </a:p>
        </p:txBody>
      </p:sp>
      <p:pic>
        <p:nvPicPr>
          <p:cNvPr id="1073742932" name="图片 1073742931" descr="QQ截图201804040946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878" y="1886294"/>
            <a:ext cx="4042122" cy="2286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 Box 7">
            <a:extLst>
              <a:ext uri="{FF2B5EF4-FFF2-40B4-BE49-F238E27FC236}">
                <a16:creationId xmlns:a16="http://schemas.microsoft.com/office/drawing/2014/main" id="{72E72F47-2548-45FA-B365-0F3C85EF70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3226" y="2427917"/>
            <a:ext cx="235480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rPr>
              <a:t>力对点的力矩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rPr>
              <a:t>: </a:t>
            </a:r>
            <a:endParaRPr kumimoji="0" lang="zh-CN" altLang="en-US" sz="2400" b="1" i="1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华文中宋" panose="0201060004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8">
                <a:extLst>
                  <a:ext uri="{FF2B5EF4-FFF2-40B4-BE49-F238E27FC236}">
                    <a16:creationId xmlns:a16="http://schemas.microsoft.com/office/drawing/2014/main" id="{35997AAB-90E7-47E0-835A-6EBB83DA94B6}"/>
                  </a:ext>
                </a:extLst>
              </p:cNvPr>
              <p:cNvSpPr txBox="1"/>
              <p:nvPr/>
            </p:nvSpPr>
            <p:spPr bwMode="auto">
              <a:xfrm>
                <a:off x="3276054" y="2349828"/>
                <a:ext cx="1926567" cy="4773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Object 8">
                <a:extLst>
                  <a:ext uri="{FF2B5EF4-FFF2-40B4-BE49-F238E27FC236}">
                    <a16:creationId xmlns:a16="http://schemas.microsoft.com/office/drawing/2014/main" id="{35997AAB-90E7-47E0-835A-6EBB83DA9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76054" y="2349828"/>
                <a:ext cx="1926567" cy="4773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11">
            <a:extLst>
              <a:ext uri="{FF2B5EF4-FFF2-40B4-BE49-F238E27FC236}">
                <a16:creationId xmlns:a16="http://schemas.microsoft.com/office/drawing/2014/main" id="{328942B3-7F1C-4213-8E44-27ACAFF9B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245" y="3140758"/>
            <a:ext cx="388823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刚体绕定轴的转动定律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: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12">
                <a:extLst>
                  <a:ext uri="{FF2B5EF4-FFF2-40B4-BE49-F238E27FC236}">
                    <a16:creationId xmlns:a16="http://schemas.microsoft.com/office/drawing/2014/main" id="{E54AB7EA-C72E-4C98-A473-D2FF2F9E4B91}"/>
                  </a:ext>
                </a:extLst>
              </p:cNvPr>
              <p:cNvSpPr txBox="1"/>
              <p:nvPr/>
            </p:nvSpPr>
            <p:spPr bwMode="auto">
              <a:xfrm>
                <a:off x="4507841" y="3151573"/>
                <a:ext cx="1926567" cy="62312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Object 12">
                <a:extLst>
                  <a:ext uri="{FF2B5EF4-FFF2-40B4-BE49-F238E27FC236}">
                    <a16:creationId xmlns:a16="http://schemas.microsoft.com/office/drawing/2014/main" id="{E54AB7EA-C72E-4C98-A473-D2FF2F9E4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07841" y="3151573"/>
                <a:ext cx="1926567" cy="623126"/>
              </a:xfrm>
              <a:prstGeom prst="rect">
                <a:avLst/>
              </a:prstGeom>
              <a:blipFill>
                <a:blip r:embed="rId5"/>
                <a:stretch>
                  <a:fillRect l="-631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8257E8B0-62A6-4A7B-B5F3-68B3BF9BA730}"/>
              </a:ext>
            </a:extLst>
          </p:cNvPr>
          <p:cNvSpPr txBox="1"/>
          <p:nvPr/>
        </p:nvSpPr>
        <p:spPr>
          <a:xfrm>
            <a:off x="1023226" y="3773978"/>
            <a:ext cx="10464581" cy="114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/>
                <a:ea typeface="微软雅黑"/>
              </a:rPr>
              <a:t>质点系的质心运动定理</a:t>
            </a:r>
            <a:r>
              <a:rPr lang="en-US" altLang="zh-CN" sz="2400" b="1" dirty="0">
                <a:solidFill>
                  <a:srgbClr val="FF0000"/>
                </a:solidFill>
                <a:latin typeface="微软雅黑"/>
                <a:ea typeface="微软雅黑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CN" altLang="en-US" sz="2400" b="0" i="0" dirty="0">
                <a:solidFill>
                  <a:srgbClr val="333333"/>
                </a:solidFill>
                <a:effectLst/>
                <a:latin typeface="Helvetica Neue"/>
              </a:rPr>
              <a:t>质量与质心加速度的乘积总是等于质点系所受一切外力的矢量和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E2C2CBC-56D8-4547-8AD3-52C7F57E5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245" y="5265364"/>
            <a:ext cx="8853760" cy="10915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0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>
            <a:extLst>
              <a:ext uri="{FF2B5EF4-FFF2-40B4-BE49-F238E27FC236}">
                <a16:creationId xmlns:a16="http://schemas.microsoft.com/office/drawing/2014/main" id="{E8E0E780-DC94-4795-84BF-E389E29133DE}"/>
              </a:ext>
            </a:extLst>
          </p:cNvPr>
          <p:cNvSpPr>
            <a:spLocks noGrp="1"/>
          </p:cNvSpPr>
          <p:nvPr/>
        </p:nvSpPr>
        <p:spPr>
          <a:xfrm>
            <a:off x="441391" y="1195709"/>
            <a:ext cx="7179278" cy="24317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50000"/>
              </a:lnSpc>
            </a:pPr>
            <a:endParaRPr lang="zh-CN" altLang="en-US" sz="3600" dirty="0">
              <a:latin typeface="Times New Roman" panose="02020603050405020304" charset="0"/>
            </a:endParaRPr>
          </a:p>
        </p:txBody>
      </p:sp>
      <p:pic>
        <p:nvPicPr>
          <p:cNvPr id="5" name="图片 4" descr="QQ截图20180404094645">
            <a:extLst>
              <a:ext uri="{FF2B5EF4-FFF2-40B4-BE49-F238E27FC236}">
                <a16:creationId xmlns:a16="http://schemas.microsoft.com/office/drawing/2014/main" id="{30AC4CAE-2804-48C7-9F6E-E2593B46FC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89993" y="1864338"/>
            <a:ext cx="3295650" cy="186413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94C6B12-4D73-4E07-8D5F-23E0C13BD50A}"/>
              </a:ext>
            </a:extLst>
          </p:cNvPr>
          <p:cNvSpPr txBox="1"/>
          <p:nvPr/>
        </p:nvSpPr>
        <p:spPr>
          <a:xfrm>
            <a:off x="761286" y="1599183"/>
            <a:ext cx="7023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00FF"/>
                </a:solidFill>
              </a:rPr>
              <a:t>支点 </a:t>
            </a:r>
            <a:r>
              <a:rPr lang="en-US" altLang="zh-CN" sz="2800" i="1" dirty="0">
                <a:solidFill>
                  <a:srgbClr val="0000FF"/>
                </a:solidFill>
              </a:rPr>
              <a:t>A</a:t>
            </a:r>
            <a:r>
              <a:rPr lang="en-US" altLang="zh-CN" sz="2800" dirty="0">
                <a:solidFill>
                  <a:srgbClr val="0000FF"/>
                </a:solidFill>
              </a:rPr>
              <a:t> </a:t>
            </a:r>
            <a:r>
              <a:rPr lang="zh-CN" altLang="en-US" sz="2800" dirty="0">
                <a:solidFill>
                  <a:srgbClr val="0000FF"/>
                </a:solidFill>
              </a:rPr>
              <a:t>撤离后，细棒将绕 </a:t>
            </a:r>
            <a:r>
              <a:rPr lang="en-US" altLang="zh-CN" sz="2800" i="1" dirty="0">
                <a:solidFill>
                  <a:srgbClr val="0000FF"/>
                </a:solidFill>
              </a:rPr>
              <a:t>O</a:t>
            </a:r>
            <a:r>
              <a:rPr lang="zh-CN" altLang="en-US" sz="2800" dirty="0">
                <a:solidFill>
                  <a:srgbClr val="0000FF"/>
                </a:solidFill>
              </a:rPr>
              <a:t>点 做转动</a:t>
            </a:r>
            <a:endParaRPr lang="en-US" altLang="zh-CN" sz="2800" dirty="0">
              <a:solidFill>
                <a:srgbClr val="0000FF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CBFC62-5718-4CF3-8DA4-32FF533B75A1}"/>
              </a:ext>
            </a:extLst>
          </p:cNvPr>
          <p:cNvSpPr txBox="1"/>
          <p:nvPr/>
        </p:nvSpPr>
        <p:spPr>
          <a:xfrm>
            <a:off x="784784" y="2334852"/>
            <a:ext cx="3430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000FF"/>
                </a:solidFill>
              </a:rPr>
              <a:t>撤销 </a:t>
            </a:r>
            <a:r>
              <a:rPr lang="en-US" altLang="zh-CN" sz="2800" i="1" dirty="0">
                <a:solidFill>
                  <a:srgbClr val="0000FF"/>
                </a:solidFill>
              </a:rPr>
              <a:t>A</a:t>
            </a:r>
            <a:r>
              <a:rPr lang="en-US" altLang="zh-CN" sz="2800" dirty="0">
                <a:solidFill>
                  <a:srgbClr val="0000FF"/>
                </a:solidFill>
              </a:rPr>
              <a:t> </a:t>
            </a:r>
            <a:r>
              <a:rPr lang="zh-CN" altLang="en-US" sz="2800" dirty="0">
                <a:solidFill>
                  <a:srgbClr val="0000FF"/>
                </a:solidFill>
              </a:rPr>
              <a:t>时，外力力矩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对象 7">
                <a:hlinkClick r:id="" action="ppaction://ole?verb=0"/>
                <a:extLst>
                  <a:ext uri="{FF2B5EF4-FFF2-40B4-BE49-F238E27FC236}">
                    <a16:creationId xmlns:a16="http://schemas.microsoft.com/office/drawing/2014/main" id="{BD2DC0C9-485E-465F-AA32-5CC7851FC566}"/>
                  </a:ext>
                </a:extLst>
              </p:cNvPr>
              <p:cNvSpPr txBox="1"/>
              <p:nvPr/>
            </p:nvSpPr>
            <p:spPr>
              <a:xfrm>
                <a:off x="4298774" y="2172735"/>
                <a:ext cx="2459377" cy="865656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8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zh-CN" altLang="en-US" sz="2400" i="1">
                          <a:solidFill>
                            <a:srgbClr val="00008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sz="2400" i="1">
                          <a:solidFill>
                            <a:srgbClr val="000080"/>
                          </a:solidFill>
                          <a:latin typeface="Cambria Math" panose="02040503050406030204" pitchFamily="18" charset="0"/>
                        </a:rPr>
                        <m:t>𝑚𝑔𝐿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对象 7">
                <a:hlinkClick r:id="" action="ppaction://ole?verb=0"/>
                <a:extLst>
                  <a:ext uri="{FF2B5EF4-FFF2-40B4-BE49-F238E27FC236}">
                    <a16:creationId xmlns:a16="http://schemas.microsoft.com/office/drawing/2014/main" id="{BD2DC0C9-485E-465F-AA32-5CC7851FC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774" y="2172735"/>
                <a:ext cx="2459377" cy="8656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E79C0E86-E6D3-4C06-96C8-A0CC330C9A20}"/>
              </a:ext>
            </a:extLst>
          </p:cNvPr>
          <p:cNvSpPr txBox="1"/>
          <p:nvPr/>
        </p:nvSpPr>
        <p:spPr>
          <a:xfrm>
            <a:off x="735244" y="3269485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000FF"/>
                </a:solidFill>
              </a:rPr>
              <a:t>由转动定理得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对象 9">
                <a:hlinkClick r:id="" action="ppaction://ole?verb=0"/>
                <a:extLst>
                  <a:ext uri="{FF2B5EF4-FFF2-40B4-BE49-F238E27FC236}">
                    <a16:creationId xmlns:a16="http://schemas.microsoft.com/office/drawing/2014/main" id="{BC806E4A-8A7C-4EE1-9C39-9BDE2D0D50E8}"/>
                  </a:ext>
                </a:extLst>
              </p:cNvPr>
              <p:cNvSpPr txBox="1"/>
              <p:nvPr/>
            </p:nvSpPr>
            <p:spPr>
              <a:xfrm>
                <a:off x="3168400" y="3119494"/>
                <a:ext cx="4746121" cy="865656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8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zh-CN" altLang="en-US" sz="2400" i="1">
                          <a:solidFill>
                            <a:srgbClr val="00008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den>
                      </m:f>
                      <m:r>
                        <a:rPr lang="zh-CN" altLang="en-US" sz="2400" i="1">
                          <a:solidFill>
                            <a:srgbClr val="00008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sz="2400" i="1">
                          <a:solidFill>
                            <a:srgbClr val="000080"/>
                          </a:solidFill>
                          <a:latin typeface="Cambria Math" panose="02040503050406030204" pitchFamily="18" charset="0"/>
                        </a:rPr>
                        <m:t>𝑚𝑔𝐿</m:t>
                      </m:r>
                      <m:r>
                        <a:rPr lang="zh-CN" altLang="en-US" sz="2400" i="1">
                          <a:solidFill>
                            <a:srgbClr val="00008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srgbClr val="000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solidFill>
                                    <a:srgbClr val="00008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zh-CN" altLang="en-US" sz="2400" i="1">
                                  <a:solidFill>
                                    <a:srgbClr val="00008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zh-CN" altLang="en-US" sz="2400" i="1">
                          <a:solidFill>
                            <a:srgbClr val="00008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对象 9">
                <a:hlinkClick r:id="" action="ppaction://ole?verb=0"/>
                <a:extLst>
                  <a:ext uri="{FF2B5EF4-FFF2-40B4-BE49-F238E27FC236}">
                    <a16:creationId xmlns:a16="http://schemas.microsoft.com/office/drawing/2014/main" id="{BC806E4A-8A7C-4EE1-9C39-9BDE2D0D5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400" y="3119494"/>
                <a:ext cx="4746121" cy="8656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46A18C0F-A610-4E4C-B3D8-9580ECA06524}"/>
              </a:ext>
            </a:extLst>
          </p:cNvPr>
          <p:cNvSpPr txBox="1"/>
          <p:nvPr/>
        </p:nvSpPr>
        <p:spPr>
          <a:xfrm>
            <a:off x="700364" y="4205355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000FF"/>
                </a:solidFill>
              </a:rPr>
              <a:t>考虑质心运动，此时杆水平，有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对象 11">
                <a:hlinkClick r:id="" action="ppaction://ole?verb=0"/>
                <a:extLst>
                  <a:ext uri="{FF2B5EF4-FFF2-40B4-BE49-F238E27FC236}">
                    <a16:creationId xmlns:a16="http://schemas.microsoft.com/office/drawing/2014/main" id="{C15209FE-0398-488E-B19E-3D75E63985EA}"/>
                  </a:ext>
                </a:extLst>
              </p:cNvPr>
              <p:cNvSpPr txBox="1"/>
              <p:nvPr/>
            </p:nvSpPr>
            <p:spPr>
              <a:xfrm>
                <a:off x="5912047" y="4120541"/>
                <a:ext cx="3295650" cy="1454150"/>
              </a:xfrm>
              <a:prstGeom prst="rect">
                <a:avLst/>
              </a:prstGeom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sz="26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sz="2600" i="1">
                                  <a:solidFill>
                                    <a:srgbClr val="000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sz="2600" i="1">
                                  <a:solidFill>
                                    <a:srgbClr val="00008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sz="2600" i="1">
                                      <a:solidFill>
                                        <a:srgbClr val="0000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600" i="1">
                                      <a:solidFill>
                                        <a:srgbClr val="000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sz="2600" i="1">
                                      <a:solidFill>
                                        <a:srgbClr val="000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𝑐𝑥</m:t>
                                  </m:r>
                                </m:sub>
                              </m:sSub>
                              <m:r>
                                <a:rPr lang="zh-CN" altLang="en-US" sz="2600" i="1">
                                  <a:solidFill>
                                    <a:srgbClr val="00008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2600" i="1">
                                  <a:solidFill>
                                    <a:srgbClr val="00008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zh-CN" altLang="en-US" sz="2600" i="1">
                                      <a:solidFill>
                                        <a:srgbClr val="0000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600" i="1">
                                      <a:solidFill>
                                        <a:srgbClr val="000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zh-CN" altLang="en-US" sz="2600" i="1">
                                      <a:solidFill>
                                        <a:srgbClr val="00008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sz="2600" i="1">
                                  <a:solidFill>
                                    <a:srgbClr val="00008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zh-CN" altLang="en-US" sz="2600" i="1">
                                  <a:solidFill>
                                    <a:srgbClr val="00008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sz="2600" i="1">
                                      <a:solidFill>
                                        <a:srgbClr val="0000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600" i="1">
                                      <a:solidFill>
                                        <a:srgbClr val="000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CN" altLang="en-US" sz="2600" i="1">
                                      <a:solidFill>
                                        <a:srgbClr val="000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𝑐𝑦</m:t>
                                  </m:r>
                                </m:sub>
                              </m:sSub>
                              <m:r>
                                <a:rPr lang="zh-CN" altLang="en-US" sz="2600" i="1">
                                  <a:solidFill>
                                    <a:srgbClr val="00008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sz="2600" i="1">
                                  <a:solidFill>
                                    <a:srgbClr val="00008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zh-CN" altLang="en-US" sz="2600" i="1">
                                  <a:solidFill>
                                    <a:srgbClr val="00008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zh-CN" altLang="en-US" sz="2600" i="1">
                                  <a:solidFill>
                                    <a:srgbClr val="00008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zh-CN" altLang="en-US" sz="2600" i="1">
                                      <a:solidFill>
                                        <a:srgbClr val="0000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600" i="1">
                                      <a:solidFill>
                                        <a:srgbClr val="000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zh-CN" altLang="en-US" sz="2600" i="1">
                                      <a:solidFill>
                                        <a:srgbClr val="00008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zh-CN" altLang="en-US" sz="2600" i="1">
                                  <a:solidFill>
                                    <a:srgbClr val="00008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>
                                <m:fPr>
                                  <m:ctrlPr>
                                    <a:rPr lang="zh-CN" altLang="en-US" sz="2600" i="1">
                                      <a:solidFill>
                                        <a:srgbClr val="0000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600" i="1">
                                      <a:solidFill>
                                        <a:srgbClr val="00008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zh-CN" altLang="en-US" sz="2600" i="1">
                                      <a:solidFill>
                                        <a:srgbClr val="000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num>
                                <m:den>
                                  <m:r>
                                    <a:rPr lang="zh-CN" altLang="en-US" sz="2600" i="1">
                                      <a:solidFill>
                                        <a:srgbClr val="00008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CN" altLang="en-US" sz="2600" i="1">
                                      <a:solidFill>
                                        <a:srgbClr val="000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  <m:r>
                                <a:rPr lang="zh-CN" altLang="en-US" sz="2600" i="1">
                                  <a:solidFill>
                                    <a:srgbClr val="00008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zh-CN" altLang="en-US" sz="2600" i="1">
                                      <a:solidFill>
                                        <a:srgbClr val="00008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600" i="1">
                                      <a:solidFill>
                                        <a:srgbClr val="00008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zh-CN" altLang="en-US" sz="2600" i="1">
                                      <a:solidFill>
                                        <a:srgbClr val="00008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num>
                                <m:den>
                                  <m:r>
                                    <a:rPr lang="zh-CN" altLang="en-US" sz="2600" i="1">
                                      <a:solidFill>
                                        <a:srgbClr val="00008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对象 11">
                <a:hlinkClick r:id="" action="ppaction://ole?verb=0"/>
                <a:extLst>
                  <a:ext uri="{FF2B5EF4-FFF2-40B4-BE49-F238E27FC236}">
                    <a16:creationId xmlns:a16="http://schemas.microsoft.com/office/drawing/2014/main" id="{C15209FE-0398-488E-B19E-3D75E6398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047" y="4120541"/>
                <a:ext cx="3295650" cy="14541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0FA5BB97-E4B0-4A5B-A90F-3DA256A4D09D}"/>
              </a:ext>
            </a:extLst>
          </p:cNvPr>
          <p:cNvSpPr txBox="1"/>
          <p:nvPr/>
        </p:nvSpPr>
        <p:spPr>
          <a:xfrm>
            <a:off x="784784" y="5139071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0000FF"/>
                </a:solidFill>
              </a:rPr>
              <a:t>由</a:t>
            </a:r>
            <a:r>
              <a:rPr lang="zh-CN" altLang="en-US" sz="2800" dirty="0">
                <a:solidFill>
                  <a:srgbClr val="FF0000"/>
                </a:solidFill>
              </a:rPr>
              <a:t>质心运动定理</a:t>
            </a:r>
            <a:r>
              <a:rPr lang="zh-CN" altLang="en-US" sz="2800" dirty="0">
                <a:solidFill>
                  <a:srgbClr val="0000FF"/>
                </a:solidFill>
              </a:rPr>
              <a:t>，有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对象 13">
                <a:hlinkClick r:id="" action="ppaction://ole?verb=0"/>
                <a:extLst>
                  <a:ext uri="{FF2B5EF4-FFF2-40B4-BE49-F238E27FC236}">
                    <a16:creationId xmlns:a16="http://schemas.microsoft.com/office/drawing/2014/main" id="{36356D1D-0213-47D4-AECF-B224F631B0D7}"/>
                  </a:ext>
                </a:extLst>
              </p:cNvPr>
              <p:cNvSpPr txBox="1"/>
              <p:nvPr/>
            </p:nvSpPr>
            <p:spPr>
              <a:xfrm>
                <a:off x="899592" y="6015232"/>
                <a:ext cx="1827851" cy="866774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8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solidFill>
                            <a:srgbClr val="00008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𝑐𝑥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000080"/>
                          </a:solidFill>
                          <a:latin typeface="Cambria Math" panose="02040503050406030204" pitchFamily="18" charset="0"/>
                        </a:rPr>
                        <m:t>  ,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对象 13">
                <a:hlinkClick r:id="" action="ppaction://ole?verb=0"/>
                <a:extLst>
                  <a:ext uri="{FF2B5EF4-FFF2-40B4-BE49-F238E27FC236}">
                    <a16:creationId xmlns:a16="http://schemas.microsoft.com/office/drawing/2014/main" id="{36356D1D-0213-47D4-AECF-B224F631B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6015232"/>
                <a:ext cx="1827851" cy="866774"/>
              </a:xfrm>
              <a:prstGeom prst="rect">
                <a:avLst/>
              </a:prstGeom>
              <a:blipFill>
                <a:blip r:embed="rId9"/>
                <a:stretch>
                  <a:fillRect l="-10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对象 14">
                <a:hlinkClick r:id="" action="ppaction://ole?verb=0"/>
                <a:extLst>
                  <a:ext uri="{FF2B5EF4-FFF2-40B4-BE49-F238E27FC236}">
                    <a16:creationId xmlns:a16="http://schemas.microsoft.com/office/drawing/2014/main" id="{9BA104C4-A687-48CE-A0E9-938E1D57A76A}"/>
                  </a:ext>
                </a:extLst>
              </p:cNvPr>
              <p:cNvSpPr txBox="1"/>
              <p:nvPr/>
            </p:nvSpPr>
            <p:spPr>
              <a:xfrm>
                <a:off x="2727443" y="6009620"/>
                <a:ext cx="2727426" cy="866774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80"/>
                          </a:solidFill>
                          <a:latin typeface="Cambria Math" panose="02040503050406030204" pitchFamily="18" charset="0"/>
                        </a:rPr>
                        <m:t>𝑚𝑔</m:t>
                      </m:r>
                      <m:r>
                        <a:rPr lang="zh-CN" altLang="en-US" sz="2400" i="1">
                          <a:solidFill>
                            <a:srgbClr val="00008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8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solidFill>
                            <a:srgbClr val="00008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𝑐𝑦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5" name="对象 14">
                <a:hlinkClick r:id="" action="ppaction://ole?verb=0"/>
                <a:extLst>
                  <a:ext uri="{FF2B5EF4-FFF2-40B4-BE49-F238E27FC236}">
                    <a16:creationId xmlns:a16="http://schemas.microsoft.com/office/drawing/2014/main" id="{9BA104C4-A687-48CE-A0E9-938E1D57A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443" y="6009620"/>
                <a:ext cx="2727426" cy="866774"/>
              </a:xfrm>
              <a:prstGeom prst="rect">
                <a:avLst/>
              </a:prstGeom>
              <a:blipFill>
                <a:blip r:embed="rId10"/>
                <a:stretch>
                  <a:fillRect l="-6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对象 15">
            <a:hlinkClick r:id="" action="ppaction://ole?verb=0"/>
            <a:extLst>
              <a:ext uri="{FF2B5EF4-FFF2-40B4-BE49-F238E27FC236}">
                <a16:creationId xmlns:a16="http://schemas.microsoft.com/office/drawing/2014/main" id="{06CEB568-A68C-4A59-9B8F-557FCE6C41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3678076"/>
              </p:ext>
            </p:extLst>
          </p:nvPr>
        </p:nvGraphicFramePr>
        <p:xfrm>
          <a:off x="5425345" y="5862859"/>
          <a:ext cx="3714750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8" name="Equation" r:id="rId11" imgW="1688760" imgH="393480" progId="Equation.DSMT4">
                  <p:embed/>
                </p:oleObj>
              </mc:Choice>
              <mc:Fallback>
                <p:oleObj name="Equation" r:id="rId11" imgW="1688760" imgH="393480" progId="Equation.DSMT4">
                  <p:embed/>
                  <p:pic>
                    <p:nvPicPr>
                      <p:cNvPr id="25" name="对象 24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425345" y="5862859"/>
                        <a:ext cx="3714750" cy="866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6">
            <a:extLst>
              <a:ext uri="{FF2B5EF4-FFF2-40B4-BE49-F238E27FC236}">
                <a16:creationId xmlns:a16="http://schemas.microsoft.com/office/drawing/2014/main" id="{E1003CC3-5213-43EC-B9E6-56B64BE21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940" y="1599183"/>
            <a:ext cx="49244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dirty="0">
                <a:solidFill>
                  <a:srgbClr val="660066"/>
                </a:solidFill>
                <a:latin typeface="+mn-ea"/>
                <a:ea typeface="+mn-ea"/>
              </a:rPr>
              <a:t>解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45DA5E7-535C-48A8-8A2D-C03230528E28}"/>
              </a:ext>
            </a:extLst>
          </p:cNvPr>
          <p:cNvSpPr txBox="1"/>
          <p:nvPr/>
        </p:nvSpPr>
        <p:spPr>
          <a:xfrm>
            <a:off x="441391" y="374139"/>
            <a:ext cx="1094131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Times New Roman" panose="02020603050405020304" charset="0"/>
              </a:rPr>
              <a:t>7</a:t>
            </a:r>
            <a:r>
              <a:rPr lang="zh-CN" altLang="en-US" sz="2800" dirty="0">
                <a:latin typeface="Times New Roman" panose="02020603050405020304" charset="0"/>
              </a:rPr>
              <a:t>. 长为</a:t>
            </a:r>
            <a:r>
              <a:rPr lang="en-US" altLang="zh-CN" sz="2800" dirty="0">
                <a:latin typeface="Times New Roman" panose="02020603050405020304" charset="0"/>
              </a:rPr>
              <a:t>L</a:t>
            </a:r>
            <a:r>
              <a:rPr lang="zh-CN" altLang="en-US" sz="2800" dirty="0">
                <a:latin typeface="Times New Roman" panose="02020603050405020304" charset="0"/>
              </a:rPr>
              <a:t>，质量为</a:t>
            </a:r>
            <a:r>
              <a:rPr lang="en-US" altLang="zh-CN" sz="2800" dirty="0">
                <a:latin typeface="Times New Roman" panose="02020603050405020304" charset="0"/>
              </a:rPr>
              <a:t>m</a:t>
            </a:r>
            <a:r>
              <a:rPr lang="zh-CN" altLang="en-US" sz="2800" dirty="0">
                <a:latin typeface="Times New Roman" panose="02020603050405020304" charset="0"/>
              </a:rPr>
              <a:t>的均质细棒，水平放置在棒两端的两支点A和O间，若支点A突然撤消，分析此刻支点O受力是多少？</a:t>
            </a:r>
          </a:p>
        </p:txBody>
      </p:sp>
    </p:spTree>
    <p:extLst>
      <p:ext uri="{BB962C8B-B14F-4D97-AF65-F5344CB8AC3E}">
        <p14:creationId xmlns:p14="http://schemas.microsoft.com/office/powerpoint/2010/main" val="213667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副标题 2"/>
          <p:cNvSpPr>
            <a:spLocks noGrp="1"/>
          </p:cNvSpPr>
          <p:nvPr/>
        </p:nvSpPr>
        <p:spPr>
          <a:xfrm>
            <a:off x="911860" y="425450"/>
            <a:ext cx="9144000" cy="25228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50000"/>
              </a:lnSpc>
            </a:pPr>
            <a:endParaRPr sz="2800" dirty="0">
              <a:latin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5342" y="337820"/>
            <a:ext cx="11726961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/>
              <a:t>8.</a:t>
            </a:r>
            <a:r>
              <a:rPr lang="zh-CN" altLang="en-US" sz="3200" dirty="0"/>
              <a:t>在流体中运动的物体要受到粘滞阻力的作用。一质量为    的矩形叶片长宽分别为   和    。若该叶片绕其一边在流体中转动，受到阻力的大小与速度的平方和面积成正比，比例系数为     ，阻力的方向与叶片垂直。已知          时叶片的角速度为     。求该叶片的角速度方程。</a:t>
            </a:r>
            <a:endParaRPr lang="en-US" altLang="zh-CN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对象 -2147482614"/>
              <p:cNvSpPr txBox="1"/>
              <p:nvPr/>
            </p:nvSpPr>
            <p:spPr>
              <a:xfrm>
                <a:off x="10379075" y="522583"/>
                <a:ext cx="375920" cy="318135"/>
              </a:xfrm>
              <a:prstGeom prst="rect">
                <a:avLst/>
              </a:prstGeom>
              <a:noFill/>
              <a:ln w="38100">
                <a:noFill/>
                <a:miter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" name="对象 -21474826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9075" y="522583"/>
                <a:ext cx="375920" cy="318135"/>
              </a:xfrm>
              <a:prstGeom prst="rect">
                <a:avLst/>
              </a:prstGeom>
              <a:blipFill>
                <a:blip r:embed="rId2"/>
                <a:stretch>
                  <a:fillRect r="-3279" b="-21154"/>
                </a:stretch>
              </a:blipFill>
              <a:ln w="38100">
                <a:noFill/>
                <a:miter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对象 -2147482613"/>
              <p:cNvSpPr txBox="1"/>
              <p:nvPr/>
            </p:nvSpPr>
            <p:spPr>
              <a:xfrm>
                <a:off x="3535724" y="1250959"/>
                <a:ext cx="323850" cy="356235"/>
              </a:xfrm>
              <a:prstGeom prst="rect">
                <a:avLst/>
              </a:prstGeom>
              <a:noFill/>
              <a:ln w="38100">
                <a:noFill/>
                <a:miter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4" name="对象 -21474826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5724" y="1250959"/>
                <a:ext cx="323850" cy="356235"/>
              </a:xfrm>
              <a:prstGeom prst="rect">
                <a:avLst/>
              </a:prstGeom>
              <a:blipFill>
                <a:blip r:embed="rId3"/>
                <a:stretch>
                  <a:fillRect b="-22034"/>
                </a:stretch>
              </a:blipFill>
              <a:ln w="38100">
                <a:noFill/>
                <a:miter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对象 -2147482612"/>
              <p:cNvSpPr txBox="1"/>
              <p:nvPr/>
            </p:nvSpPr>
            <p:spPr>
              <a:xfrm>
                <a:off x="4239260" y="1259652"/>
                <a:ext cx="336550" cy="469265"/>
              </a:xfrm>
              <a:prstGeom prst="rect">
                <a:avLst/>
              </a:prstGeom>
              <a:noFill/>
              <a:ln w="38100">
                <a:noFill/>
                <a:miter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6" name="对象 -21474826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260" y="1259652"/>
                <a:ext cx="336550" cy="4692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  <a:miter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对象 -2147482611"/>
              <p:cNvSpPr txBox="1"/>
              <p:nvPr/>
            </p:nvSpPr>
            <p:spPr>
              <a:xfrm>
                <a:off x="10055860" y="1925835"/>
                <a:ext cx="402590" cy="436245"/>
              </a:xfrm>
              <a:prstGeom prst="rect">
                <a:avLst/>
              </a:prstGeom>
              <a:noFill/>
              <a:ln w="38100">
                <a:noFill/>
                <a:miter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8" name="对象 -21474826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5860" y="1925835"/>
                <a:ext cx="402590" cy="436245"/>
              </a:xfrm>
              <a:prstGeom prst="rect">
                <a:avLst/>
              </a:prstGeom>
              <a:blipFill>
                <a:blip r:embed="rId5"/>
                <a:stretch>
                  <a:fillRect b="-18310"/>
                </a:stretch>
              </a:blipFill>
              <a:ln w="38100">
                <a:noFill/>
                <a:miter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对象 -2147482610"/>
              <p:cNvSpPr txBox="1"/>
              <p:nvPr/>
            </p:nvSpPr>
            <p:spPr>
              <a:xfrm>
                <a:off x="4758363" y="2716565"/>
                <a:ext cx="1299472" cy="469266"/>
              </a:xfrm>
              <a:prstGeom prst="rect">
                <a:avLst/>
              </a:prstGeom>
              <a:noFill/>
              <a:ln w="38100">
                <a:noFill/>
                <a:miter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0" name="对象 -21474826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363" y="2716565"/>
                <a:ext cx="1299472" cy="4692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  <a:miter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对象 -2147482609"/>
              <p:cNvSpPr txBox="1"/>
              <p:nvPr/>
            </p:nvSpPr>
            <p:spPr>
              <a:xfrm>
                <a:off x="8844455" y="2664301"/>
                <a:ext cx="719959" cy="568007"/>
              </a:xfrm>
              <a:prstGeom prst="rect">
                <a:avLst/>
              </a:prstGeom>
              <a:noFill/>
              <a:ln w="38100">
                <a:noFill/>
                <a:miter/>
              </a:ln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3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zh-CN" altLang="en-US" sz="3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对象 -21474826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4455" y="2664301"/>
                <a:ext cx="719959" cy="5680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  <a:miter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56936A1-B555-4ECA-9A56-56FAB43CFE0A}"/>
              </a:ext>
            </a:extLst>
          </p:cNvPr>
          <p:cNvSpPr txBox="1"/>
          <p:nvPr/>
        </p:nvSpPr>
        <p:spPr>
          <a:xfrm>
            <a:off x="737434" y="1586419"/>
            <a:ext cx="3121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（以绕</a:t>
            </a:r>
            <a:r>
              <a:rPr lang="en-US" altLang="zh-CN" sz="2400" i="1" dirty="0">
                <a:solidFill>
                  <a:srgbClr val="0000FF"/>
                </a:solidFill>
              </a:rPr>
              <a:t>b</a:t>
            </a:r>
            <a:r>
              <a:rPr lang="zh-CN" altLang="en-US" sz="2400" dirty="0">
                <a:solidFill>
                  <a:srgbClr val="0000FF"/>
                </a:solidFill>
              </a:rPr>
              <a:t>轴转动为例）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3F2BD7E-C05A-4FD8-A3BD-A93D2DAB9B8F}"/>
              </a:ext>
            </a:extLst>
          </p:cNvPr>
          <p:cNvSpPr/>
          <p:nvPr/>
        </p:nvSpPr>
        <p:spPr>
          <a:xfrm>
            <a:off x="9878224" y="2206707"/>
            <a:ext cx="1257212" cy="976067"/>
          </a:xfrm>
          <a:prstGeom prst="rect">
            <a:avLst/>
          </a:prstGeom>
          <a:noFill/>
          <a:ln w="19050">
            <a:solidFill>
              <a:srgbClr val="0000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16165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对象 7">
                <a:hlinkClick r:id="" action="ppaction://ole?verb=0"/>
                <a:extLst>
                  <a:ext uri="{FF2B5EF4-FFF2-40B4-BE49-F238E27FC236}">
                    <a16:creationId xmlns:a16="http://schemas.microsoft.com/office/drawing/2014/main" id="{E5C57913-9D26-4076-AD17-AA740DF011DE}"/>
                  </a:ext>
                </a:extLst>
              </p:cNvPr>
              <p:cNvSpPr txBox="1"/>
              <p:nvPr/>
            </p:nvSpPr>
            <p:spPr>
              <a:xfrm>
                <a:off x="10342324" y="1939885"/>
                <a:ext cx="247666" cy="285066"/>
              </a:xfrm>
              <a:prstGeom prst="rect">
                <a:avLst/>
              </a:prstGeom>
            </p:spPr>
            <p:txBody>
              <a:bodyPr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对象 7">
                <a:hlinkClick r:id="" action="ppaction://ole?verb=0"/>
                <a:extLst>
                  <a:ext uri="{FF2B5EF4-FFF2-40B4-BE49-F238E27FC236}">
                    <a16:creationId xmlns:a16="http://schemas.microsoft.com/office/drawing/2014/main" id="{E5C57913-9D26-4076-AD17-AA740DF01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2324" y="1939885"/>
                <a:ext cx="247666" cy="2850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对象 8">
                <a:hlinkClick r:id="" action="ppaction://ole?verb=0"/>
                <a:extLst>
                  <a:ext uri="{FF2B5EF4-FFF2-40B4-BE49-F238E27FC236}">
                    <a16:creationId xmlns:a16="http://schemas.microsoft.com/office/drawing/2014/main" id="{5C649DE8-4040-4AFE-B550-B905BC21CB97}"/>
                  </a:ext>
                </a:extLst>
              </p:cNvPr>
              <p:cNvSpPr txBox="1"/>
              <p:nvPr/>
            </p:nvSpPr>
            <p:spPr>
              <a:xfrm>
                <a:off x="11145604" y="2519140"/>
                <a:ext cx="237498" cy="346641"/>
              </a:xfrm>
              <a:prstGeom prst="rect">
                <a:avLst/>
              </a:prstGeom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对象 8">
                <a:hlinkClick r:id="" action="ppaction://ole?verb=0"/>
                <a:extLst>
                  <a:ext uri="{FF2B5EF4-FFF2-40B4-BE49-F238E27FC236}">
                    <a16:creationId xmlns:a16="http://schemas.microsoft.com/office/drawing/2014/main" id="{5C649DE8-4040-4AFE-B550-B905BC21C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5604" y="2519140"/>
                <a:ext cx="237498" cy="346641"/>
              </a:xfrm>
              <a:prstGeom prst="rect">
                <a:avLst/>
              </a:prstGeom>
              <a:blipFill>
                <a:blip r:embed="rId4"/>
                <a:stretch>
                  <a:fillRect r="-12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D9D83EF3-9EDD-4914-8650-D0FB21B67700}"/>
              </a:ext>
            </a:extLst>
          </p:cNvPr>
          <p:cNvGrpSpPr/>
          <p:nvPr/>
        </p:nvGrpSpPr>
        <p:grpSpPr>
          <a:xfrm>
            <a:off x="10082664" y="2208364"/>
            <a:ext cx="369683" cy="1332590"/>
            <a:chOff x="8145867" y="5188442"/>
            <a:chExt cx="369683" cy="1332590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E292B0B9-C642-44B9-8A88-AF23BEBD44E0}"/>
                </a:ext>
              </a:extLst>
            </p:cNvPr>
            <p:cNvCxnSpPr/>
            <p:nvPr/>
          </p:nvCxnSpPr>
          <p:spPr>
            <a:xfrm flipH="1">
              <a:off x="8302020" y="5188442"/>
              <a:ext cx="10168" cy="98138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2BCB7C10-3175-44D6-8754-3BF6F519C22A}"/>
                </a:ext>
              </a:extLst>
            </p:cNvPr>
            <p:cNvCxnSpPr/>
            <p:nvPr/>
          </p:nvCxnSpPr>
          <p:spPr>
            <a:xfrm flipH="1">
              <a:off x="8396438" y="5188442"/>
              <a:ext cx="10168" cy="98138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对象 12">
                  <a:hlinkClick r:id="" action="ppaction://ole?verb=0"/>
                  <a:extLst>
                    <a:ext uri="{FF2B5EF4-FFF2-40B4-BE49-F238E27FC236}">
                      <a16:creationId xmlns:a16="http://schemas.microsoft.com/office/drawing/2014/main" id="{0D59F595-20E6-477D-9BD7-AB46EEB29863}"/>
                    </a:ext>
                  </a:extLst>
                </p:cNvPr>
                <p:cNvSpPr txBox="1"/>
                <p:nvPr/>
              </p:nvSpPr>
              <p:spPr>
                <a:xfrm>
                  <a:off x="8145867" y="6177432"/>
                  <a:ext cx="369683" cy="343600"/>
                </a:xfrm>
                <a:prstGeom prst="rect">
                  <a:avLst/>
                </a:prstGeom>
              </p:spPr>
              <p:txBody>
                <a:bodyPr>
                  <a:normAutofit fontScale="85000" lnSpcReduction="1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13" name="对象 12">
                  <a:hlinkClick r:id="" action="ppaction://ole?verb=0"/>
                  <a:extLst>
                    <a:ext uri="{FF2B5EF4-FFF2-40B4-BE49-F238E27FC236}">
                      <a16:creationId xmlns:a16="http://schemas.microsoft.com/office/drawing/2014/main" id="{0D59F595-20E6-477D-9BD7-AB46EEB298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5867" y="6177432"/>
                  <a:ext cx="369683" cy="3436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61E2963-7499-4B32-B379-A36A0D123C88}"/>
              </a:ext>
            </a:extLst>
          </p:cNvPr>
          <p:cNvGrpSpPr/>
          <p:nvPr/>
        </p:nvGrpSpPr>
        <p:grpSpPr>
          <a:xfrm>
            <a:off x="9629831" y="1826619"/>
            <a:ext cx="2170162" cy="1457258"/>
            <a:chOff x="6844597" y="2972245"/>
            <a:chExt cx="2170162" cy="1457258"/>
          </a:xfrm>
        </p:grpSpPr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6F10D723-C1A5-4978-8008-BE1C699E83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84274" y="3096914"/>
              <a:ext cx="5084" cy="1235287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A08BD791-2557-4AF0-A6E1-0F7DB9ABC87A}"/>
                </a:ext>
              </a:extLst>
            </p:cNvPr>
            <p:cNvCxnSpPr/>
            <p:nvPr/>
          </p:nvCxnSpPr>
          <p:spPr>
            <a:xfrm flipV="1">
              <a:off x="7097347" y="4332201"/>
              <a:ext cx="1700250" cy="76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对象 16">
                  <a:hlinkClick r:id="" action="ppaction://ole?verb=0"/>
                  <a:extLst>
                    <a:ext uri="{FF2B5EF4-FFF2-40B4-BE49-F238E27FC236}">
                      <a16:creationId xmlns:a16="http://schemas.microsoft.com/office/drawing/2014/main" id="{46678BEE-9E82-4700-9F0D-838ADC5FC5B5}"/>
                    </a:ext>
                  </a:extLst>
                </p:cNvPr>
                <p:cNvSpPr txBox="1"/>
                <p:nvPr/>
              </p:nvSpPr>
              <p:spPr>
                <a:xfrm>
                  <a:off x="8818660" y="4203731"/>
                  <a:ext cx="196099" cy="225772"/>
                </a:xfrm>
                <a:prstGeom prst="rect">
                  <a:avLst/>
                </a:prstGeom>
              </p:spPr>
              <p:txBody>
                <a:bodyPr>
                  <a:normAutofit fontScale="400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17" name="对象 16">
                  <a:hlinkClick r:id="" action="ppaction://ole?verb=0"/>
                  <a:extLst>
                    <a:ext uri="{FF2B5EF4-FFF2-40B4-BE49-F238E27FC236}">
                      <a16:creationId xmlns:a16="http://schemas.microsoft.com/office/drawing/2014/main" id="{46678BEE-9E82-4700-9F0D-838ADC5FC5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8660" y="4203731"/>
                  <a:ext cx="196099" cy="22577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对象 17">
                  <a:hlinkClick r:id="" action="ppaction://ole?verb=0"/>
                  <a:extLst>
                    <a:ext uri="{FF2B5EF4-FFF2-40B4-BE49-F238E27FC236}">
                      <a16:creationId xmlns:a16="http://schemas.microsoft.com/office/drawing/2014/main" id="{2DC7F988-EFF5-4183-9FA4-1AF8E0DB940C}"/>
                    </a:ext>
                  </a:extLst>
                </p:cNvPr>
                <p:cNvSpPr txBox="1"/>
                <p:nvPr/>
              </p:nvSpPr>
              <p:spPr>
                <a:xfrm>
                  <a:off x="6844597" y="2972245"/>
                  <a:ext cx="215709" cy="266822"/>
                </a:xfrm>
                <a:prstGeom prst="rect">
                  <a:avLst/>
                </a:prstGeom>
              </p:spPr>
              <p:txBody>
                <a:bodyPr>
                  <a:normAutofit fontScale="625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18" name="对象 17">
                  <a:hlinkClick r:id="" action="ppaction://ole?verb=0"/>
                  <a:extLst>
                    <a:ext uri="{FF2B5EF4-FFF2-40B4-BE49-F238E27FC236}">
                      <a16:creationId xmlns:a16="http://schemas.microsoft.com/office/drawing/2014/main" id="{2DC7F988-EFF5-4183-9FA4-1AF8E0DB94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4597" y="2972245"/>
                  <a:ext cx="215709" cy="266822"/>
                </a:xfrm>
                <a:prstGeom prst="rect">
                  <a:avLst/>
                </a:prstGeom>
                <a:blipFill>
                  <a:blip r:embed="rId7"/>
                  <a:stretch>
                    <a:fillRect r="-28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6C51A82A-DBEE-4C4E-9414-4E438765338A}"/>
              </a:ext>
            </a:extLst>
          </p:cNvPr>
          <p:cNvSpPr txBox="1"/>
          <p:nvPr/>
        </p:nvSpPr>
        <p:spPr>
          <a:xfrm>
            <a:off x="894551" y="2454951"/>
            <a:ext cx="2491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其受到阻力为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对象 19">
                <a:hlinkClick r:id="" action="ppaction://ole?verb=0"/>
                <a:extLst>
                  <a:ext uri="{FF2B5EF4-FFF2-40B4-BE49-F238E27FC236}">
                    <a16:creationId xmlns:a16="http://schemas.microsoft.com/office/drawing/2014/main" id="{357F1868-0DB1-41D8-B20A-C5905BB04AA0}"/>
                  </a:ext>
                </a:extLst>
              </p:cNvPr>
              <p:cNvSpPr txBox="1"/>
              <p:nvPr/>
            </p:nvSpPr>
            <p:spPr>
              <a:xfrm>
                <a:off x="2929935" y="2505755"/>
                <a:ext cx="4545310" cy="457200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80"/>
                          </a:solidFill>
                          <a:latin typeface="Cambria Math" panose="02040503050406030204" pitchFamily="18" charset="0"/>
                        </a:rPr>
                        <m:t>𝑑𝑓</m:t>
                      </m:r>
                      <m:r>
                        <a:rPr lang="zh-CN" altLang="en-US" sz="2400" i="1">
                          <a:solidFill>
                            <a:srgbClr val="00008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zh-CN" altLang="en-US" sz="2400" i="1">
                          <a:solidFill>
                            <a:srgbClr val="00008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400" i="1">
                          <a:solidFill>
                            <a:srgbClr val="000080"/>
                          </a:solidFill>
                          <a:latin typeface="Cambria Math" panose="02040503050406030204" pitchFamily="18" charset="0"/>
                        </a:rPr>
                        <m:t>𝑑𝑠</m:t>
                      </m:r>
                      <m:r>
                        <a:rPr lang="zh-CN" altLang="en-US" sz="2400" i="1">
                          <a:solidFill>
                            <a:srgbClr val="00008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zh-CN" altLang="en-US" sz="2400" i="1">
                          <a:solidFill>
                            <a:srgbClr val="00008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zh-CN" altLang="en-US" sz="2400" i="1">
                          <a:solidFill>
                            <a:srgbClr val="00008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8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zh-CN" altLang="en-US" sz="2400" i="1">
                          <a:solidFill>
                            <a:srgbClr val="00008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400" i="1">
                          <a:solidFill>
                            <a:srgbClr val="000080"/>
                          </a:solidFill>
                          <a:latin typeface="Cambria Math" panose="02040503050406030204" pitchFamily="18" charset="0"/>
                        </a:rPr>
                        <m:t>𝑏𝑑𝑥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0" name="对象 19">
                <a:hlinkClick r:id="" action="ppaction://ole?verb=0"/>
                <a:extLst>
                  <a:ext uri="{FF2B5EF4-FFF2-40B4-BE49-F238E27FC236}">
                    <a16:creationId xmlns:a16="http://schemas.microsoft.com/office/drawing/2014/main" id="{357F1868-0DB1-41D8-B20A-C5905BB04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935" y="2505755"/>
                <a:ext cx="4545310" cy="457200"/>
              </a:xfrm>
              <a:prstGeom prst="rect">
                <a:avLst/>
              </a:prstGeom>
              <a:blipFill>
                <a:blip r:embed="rId8"/>
                <a:stretch>
                  <a:fillRect l="-1208" b="-1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4F817334-EFEF-4578-BFB9-AE275AEBC762}"/>
              </a:ext>
            </a:extLst>
          </p:cNvPr>
          <p:cNvSpPr txBox="1"/>
          <p:nvPr/>
        </p:nvSpPr>
        <p:spPr>
          <a:xfrm>
            <a:off x="904146" y="3215987"/>
            <a:ext cx="1764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则力矩为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对象 21">
                <a:hlinkClick r:id="" action="ppaction://ole?verb=0"/>
                <a:extLst>
                  <a:ext uri="{FF2B5EF4-FFF2-40B4-BE49-F238E27FC236}">
                    <a16:creationId xmlns:a16="http://schemas.microsoft.com/office/drawing/2014/main" id="{DE528954-8C45-4713-8C4F-853EDC392F6C}"/>
                  </a:ext>
                </a:extLst>
              </p:cNvPr>
              <p:cNvSpPr txBox="1"/>
              <p:nvPr/>
            </p:nvSpPr>
            <p:spPr>
              <a:xfrm>
                <a:off x="2861997" y="3215987"/>
                <a:ext cx="3924911" cy="504118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80"/>
                          </a:solidFill>
                          <a:latin typeface="Cambria Math" panose="02040503050406030204" pitchFamily="18" charset="0"/>
                        </a:rPr>
                        <m:t>𝑑𝑀</m:t>
                      </m:r>
                      <m:r>
                        <a:rPr lang="zh-CN" altLang="en-US" sz="2400" i="1">
                          <a:solidFill>
                            <a:srgbClr val="00008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solidFill>
                            <a:srgbClr val="000080"/>
                          </a:solidFill>
                          <a:latin typeface="Cambria Math" panose="02040503050406030204" pitchFamily="18" charset="0"/>
                        </a:rPr>
                        <m:t>𝑥𝑑𝑓</m:t>
                      </m:r>
                      <m:r>
                        <a:rPr lang="zh-CN" altLang="en-US" sz="2400" i="1">
                          <a:solidFill>
                            <a:srgbClr val="00008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zh-CN" altLang="en-US" sz="2400" i="1">
                          <a:solidFill>
                            <a:srgbClr val="00008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zh-CN" altLang="en-US" sz="2400" i="1">
                          <a:solidFill>
                            <a:srgbClr val="00008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zh-CN" altLang="en-US" sz="2400" i="1">
                          <a:solidFill>
                            <a:srgbClr val="000080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2" name="对象 21">
                <a:hlinkClick r:id="" action="ppaction://ole?verb=0"/>
                <a:extLst>
                  <a:ext uri="{FF2B5EF4-FFF2-40B4-BE49-F238E27FC236}">
                    <a16:creationId xmlns:a16="http://schemas.microsoft.com/office/drawing/2014/main" id="{DE528954-8C45-4713-8C4F-853EDC392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997" y="3215987"/>
                <a:ext cx="3924911" cy="504118"/>
              </a:xfrm>
              <a:prstGeom prst="rect">
                <a:avLst/>
              </a:prstGeom>
              <a:blipFill>
                <a:blip r:embed="rId9"/>
                <a:stretch>
                  <a:fillRect l="-466" b="-85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对象 22">
                <a:hlinkClick r:id="" action="ppaction://ole?verb=0"/>
                <a:extLst>
                  <a:ext uri="{FF2B5EF4-FFF2-40B4-BE49-F238E27FC236}">
                    <a16:creationId xmlns:a16="http://schemas.microsoft.com/office/drawing/2014/main" id="{59E1DD45-F606-4399-8A14-15BAE8D032B5}"/>
                  </a:ext>
                </a:extLst>
              </p:cNvPr>
              <p:cNvSpPr txBox="1"/>
              <p:nvPr/>
            </p:nvSpPr>
            <p:spPr>
              <a:xfrm>
                <a:off x="3848023" y="3802935"/>
                <a:ext cx="4980043" cy="786960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8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zh-CN" altLang="en-US" sz="2400" i="1">
                          <a:solidFill>
                            <a:srgbClr val="00008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𝑑𝑀</m:t>
                          </m:r>
                        </m:e>
                      </m:nary>
                      <m:r>
                        <a:rPr lang="zh-CN" altLang="en-US" sz="2400" i="1">
                          <a:solidFill>
                            <a:srgbClr val="00008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zh-CN" altLang="en-US" sz="2400" i="1">
                          <a:solidFill>
                            <a:srgbClr val="00008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zh-CN" altLang="en-US" sz="2400" i="1">
                          <a:solidFill>
                            <a:srgbClr val="00008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3" name="对象 22">
                <a:hlinkClick r:id="" action="ppaction://ole?verb=0"/>
                <a:extLst>
                  <a:ext uri="{FF2B5EF4-FFF2-40B4-BE49-F238E27FC236}">
                    <a16:creationId xmlns:a16="http://schemas.microsoft.com/office/drawing/2014/main" id="{59E1DD45-F606-4399-8A14-15BAE8D03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023" y="3802935"/>
                <a:ext cx="4980043" cy="7869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C61D79F0-A5DB-4DB3-9D6C-060A4D34A8BB}"/>
              </a:ext>
            </a:extLst>
          </p:cNvPr>
          <p:cNvSpPr txBox="1"/>
          <p:nvPr/>
        </p:nvSpPr>
        <p:spPr>
          <a:xfrm>
            <a:off x="893368" y="3994003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整个叶片受到的力矩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对象 24">
                <a:hlinkClick r:id="" action="ppaction://ole?verb=0"/>
                <a:extLst>
                  <a:ext uri="{FF2B5EF4-FFF2-40B4-BE49-F238E27FC236}">
                    <a16:creationId xmlns:a16="http://schemas.microsoft.com/office/drawing/2014/main" id="{E662A6CC-3EDA-4E78-9E21-5169BC15E6ED}"/>
                  </a:ext>
                </a:extLst>
              </p:cNvPr>
              <p:cNvSpPr txBox="1"/>
              <p:nvPr/>
            </p:nvSpPr>
            <p:spPr>
              <a:xfrm>
                <a:off x="3858801" y="4702036"/>
                <a:ext cx="4969265" cy="786960"/>
              </a:xfrm>
              <a:prstGeom prst="rect">
                <a:avLst/>
              </a:prstGeo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8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zh-CN" altLang="en-US" sz="2400" i="1">
                          <a:solidFill>
                            <a:srgbClr val="00008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zh-CN" altLang="en-US" sz="2400" i="1">
                          <a:solidFill>
                            <a:srgbClr val="00008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zh-CN" altLang="en-US" sz="2400" i="1">
                          <a:solidFill>
                            <a:srgbClr val="00008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solidFill>
                            <a:srgbClr val="000080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sz="2400" i="1">
                          <a:solidFill>
                            <a:srgbClr val="00008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zh-CN" altLang="en-US" sz="2400" i="1">
                          <a:solidFill>
                            <a:srgbClr val="00008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5" name="对象 24">
                <a:hlinkClick r:id="" action="ppaction://ole?verb=0"/>
                <a:extLst>
                  <a:ext uri="{FF2B5EF4-FFF2-40B4-BE49-F238E27FC236}">
                    <a16:creationId xmlns:a16="http://schemas.microsoft.com/office/drawing/2014/main" id="{E662A6CC-3EDA-4E78-9E21-5169BC15E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8801" y="4702036"/>
                <a:ext cx="4969265" cy="7869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16062424-CAF7-4EDE-A0A7-C11682FA23AD}"/>
              </a:ext>
            </a:extLst>
          </p:cNvPr>
          <p:cNvSpPr txBox="1"/>
          <p:nvPr/>
        </p:nvSpPr>
        <p:spPr>
          <a:xfrm>
            <a:off x="904146" y="4778779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由刚体定轴转动定理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F6DFB9E-21EC-48E7-8CEB-78B0EA7F59E6}"/>
              </a:ext>
            </a:extLst>
          </p:cNvPr>
          <p:cNvSpPr/>
          <p:nvPr/>
        </p:nvSpPr>
        <p:spPr>
          <a:xfrm>
            <a:off x="232746" y="1546951"/>
            <a:ext cx="4924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2400" dirty="0">
                <a:solidFill>
                  <a:srgbClr val="660066"/>
                </a:solidFill>
                <a:latin typeface="+mn-ea"/>
                <a:ea typeface="+mn-ea"/>
              </a:rPr>
              <a:t>解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896A4EF2-9E0A-4629-9AA8-73FA9846B4C4}"/>
              </a:ext>
            </a:extLst>
          </p:cNvPr>
          <p:cNvGrpSpPr/>
          <p:nvPr/>
        </p:nvGrpSpPr>
        <p:grpSpPr>
          <a:xfrm>
            <a:off x="893368" y="5571275"/>
            <a:ext cx="5032364" cy="1188317"/>
            <a:chOff x="2842" y="5853"/>
            <a:chExt cx="6911" cy="21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对象 28">
                  <a:hlinkClick r:id="" action="ppaction://ole?verb=0"/>
                  <a:extLst>
                    <a:ext uri="{FF2B5EF4-FFF2-40B4-BE49-F238E27FC236}">
                      <a16:creationId xmlns:a16="http://schemas.microsoft.com/office/drawing/2014/main" id="{C0869527-BD3E-46B4-83EA-2516DDA02A1D}"/>
                    </a:ext>
                  </a:extLst>
                </p:cNvPr>
                <p:cNvSpPr txBox="1"/>
                <p:nvPr/>
              </p:nvSpPr>
              <p:spPr>
                <a:xfrm>
                  <a:off x="4047" y="6201"/>
                  <a:ext cx="5706" cy="1760"/>
                </a:xfrm>
                <a:prstGeom prst="rect">
                  <a:avLst/>
                </a:prstGeom>
              </p:spPr>
              <p:txBody>
                <a:bodyPr>
                  <a:normAutofit fontScale="925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zh-CN" altLang="en-US" sz="2600" i="1">
                                <a:solidFill>
                                  <a:srgbClr val="000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sz="2600" i="1">
                                <a:solidFill>
                                  <a:srgbClr val="00008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zh-CN" altLang="en-US" sz="2600" i="1">
                                <a:solidFill>
                                  <a:srgbClr val="00008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r>
                              <a:rPr lang="zh-CN" altLang="en-US" sz="2600" i="1">
                                <a:solidFill>
                                  <a:srgbClr val="00008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zh-CN" altLang="en-US" sz="2600" i="1">
                                    <a:solidFill>
                                      <a:srgbClr val="00008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600" i="1">
                                    <a:solidFill>
                                      <a:srgbClr val="00008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zh-CN" altLang="en-US" sz="2600" i="1">
                                    <a:solidFill>
                                      <a:srgbClr val="00008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zh-CN" altLang="en-US" sz="2600" i="1">
                                    <a:solidFill>
                                      <a:srgbClr val="00008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sSup>
                                  <m:sSupPr>
                                    <m:ctrlPr>
                                      <a:rPr lang="zh-CN" altLang="en-US" sz="2600" i="1">
                                        <a:solidFill>
                                          <a:srgbClr val="0000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600" i="1">
                                        <a:solidFill>
                                          <a:srgbClr val="0000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zh-CN" altLang="en-US" sz="2600" i="1">
                                        <a:solidFill>
                                          <a:srgbClr val="0000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zh-CN" altLang="en-US" sz="2600" i="1">
                                    <a:solidFill>
                                      <a:srgbClr val="00008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zh-CN" altLang="en-US" sz="2600" i="1">
                                    <a:solidFill>
                                      <a:srgbClr val="00008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</m:e>
                        </m:nary>
                        <m:r>
                          <a:rPr lang="zh-CN" altLang="en-US" sz="2600" i="1">
                            <a:solidFill>
                              <a:srgbClr val="00008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zh-CN" altLang="en-US" sz="2600" i="1">
                            <a:solidFill>
                              <a:srgbClr val="00008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zh-CN" altLang="en-US" sz="2600" i="1">
                                <a:solidFill>
                                  <a:srgbClr val="000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zh-CN" altLang="en-US" sz="2600" i="1">
                                    <a:solidFill>
                                      <a:srgbClr val="00008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600" i="1">
                                    <a:solidFill>
                                      <a:srgbClr val="00008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zh-CN" altLang="en-US" sz="2600" i="1">
                                    <a:solidFill>
                                      <a:srgbClr val="00008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  <m:sup>
                            <m:r>
                              <a:rPr lang="zh-CN" altLang="en-US" sz="2600" i="1">
                                <a:solidFill>
                                  <a:srgbClr val="00008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sup>
                          <m:e>
                            <m:f>
                              <m:fPr>
                                <m:ctrlPr>
                                  <a:rPr lang="zh-CN" altLang="en-US" sz="2600" i="1">
                                    <a:solidFill>
                                      <a:srgbClr val="00008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600" i="1">
                                    <a:solidFill>
                                      <a:srgbClr val="00008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zh-CN" altLang="en-US" sz="2600" i="1">
                                    <a:solidFill>
                                      <a:srgbClr val="000080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zh-CN" altLang="en-US" sz="2600" i="1">
                                        <a:solidFill>
                                          <a:srgbClr val="00008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600" i="1">
                                        <a:solidFill>
                                          <a:srgbClr val="0000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p>
                                    <m:r>
                                      <a:rPr lang="zh-CN" altLang="en-US" sz="2600" i="1">
                                        <a:solidFill>
                                          <a:srgbClr val="00008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nary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9" name="对象 28">
                  <a:hlinkClick r:id="" action="ppaction://ole?verb=0"/>
                  <a:extLst>
                    <a:ext uri="{FF2B5EF4-FFF2-40B4-BE49-F238E27FC236}">
                      <a16:creationId xmlns:a16="http://schemas.microsoft.com/office/drawing/2014/main" id="{C0869527-BD3E-46B4-83EA-2516DDA02A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7" y="6201"/>
                  <a:ext cx="5706" cy="176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A02776C-67FD-46FA-8DA4-E1CF4C7294FF}"/>
                </a:ext>
              </a:extLst>
            </p:cNvPr>
            <p:cNvSpPr txBox="1"/>
            <p:nvPr/>
          </p:nvSpPr>
          <p:spPr>
            <a:xfrm>
              <a:off x="2842" y="5853"/>
              <a:ext cx="1680" cy="9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0000FF"/>
                  </a:solidFill>
                </a:rPr>
                <a:t>积分</a:t>
              </a:r>
            </a:p>
          </p:txBody>
        </p:sp>
      </p:grpSp>
      <p:graphicFrame>
        <p:nvGraphicFramePr>
          <p:cNvPr id="31" name="对象 30">
            <a:hlinkClick r:id="" action="ppaction://ole?verb=0"/>
            <a:extLst>
              <a:ext uri="{FF2B5EF4-FFF2-40B4-BE49-F238E27FC236}">
                <a16:creationId xmlns:a16="http://schemas.microsoft.com/office/drawing/2014/main" id="{946AE8D8-99C1-44C9-98FB-C1C0E423AF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3484423"/>
              </p:ext>
            </p:extLst>
          </p:nvPr>
        </p:nvGraphicFramePr>
        <p:xfrm>
          <a:off x="5371547" y="5844421"/>
          <a:ext cx="2818800" cy="863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3" name="Equation" r:id="rId13" imgW="1409400" imgH="431640" progId="Equation.DSMT4">
                  <p:embed/>
                </p:oleObj>
              </mc:Choice>
              <mc:Fallback>
                <p:oleObj name="Equation" r:id="rId13" imgW="1409400" imgH="431640" progId="Equation.DSMT4">
                  <p:embed/>
                  <p:pic>
                    <p:nvPicPr>
                      <p:cNvPr id="49" name="对象 48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6148EC16-9336-4602-A5DA-B70F4651BF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371547" y="5844421"/>
                        <a:ext cx="2818800" cy="863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矩形 31">
            <a:extLst>
              <a:ext uri="{FF2B5EF4-FFF2-40B4-BE49-F238E27FC236}">
                <a16:creationId xmlns:a16="http://schemas.microsoft.com/office/drawing/2014/main" id="{A7E175F2-305F-4B88-838A-198F69E96BE6}"/>
              </a:ext>
            </a:extLst>
          </p:cNvPr>
          <p:cNvSpPr/>
          <p:nvPr/>
        </p:nvSpPr>
        <p:spPr>
          <a:xfrm>
            <a:off x="3663282" y="1571964"/>
            <a:ext cx="42578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取一个长为 </a:t>
            </a:r>
            <a:r>
              <a:rPr lang="en-US" altLang="zh-CN" sz="2400" dirty="0">
                <a:solidFill>
                  <a:srgbClr val="0000FF"/>
                </a:solidFill>
              </a:rPr>
              <a:t>d</a:t>
            </a:r>
            <a:r>
              <a:rPr lang="en-US" altLang="zh-CN" sz="2400" i="1" dirty="0">
                <a:solidFill>
                  <a:srgbClr val="0000FF"/>
                </a:solidFill>
              </a:rPr>
              <a:t>x</a:t>
            </a:r>
            <a:r>
              <a:rPr lang="zh-CN" altLang="en-US" sz="2400" dirty="0">
                <a:solidFill>
                  <a:srgbClr val="0000FF"/>
                </a:solidFill>
              </a:rPr>
              <a:t>，宽为 </a:t>
            </a:r>
            <a:r>
              <a:rPr lang="en-US" altLang="zh-CN" sz="2400" i="1" dirty="0">
                <a:solidFill>
                  <a:srgbClr val="0000FF"/>
                </a:solidFill>
              </a:rPr>
              <a:t>b </a:t>
            </a:r>
            <a:r>
              <a:rPr lang="zh-CN" altLang="en-US" sz="2400" dirty="0">
                <a:solidFill>
                  <a:srgbClr val="0000FF"/>
                </a:solidFill>
              </a:rPr>
              <a:t>的微元</a:t>
            </a:r>
            <a:endParaRPr lang="zh-CN" altLang="en-US" sz="2400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28022BD6-2DC8-4322-AF56-177FDFE4CE42}"/>
              </a:ext>
            </a:extLst>
          </p:cNvPr>
          <p:cNvSpPr txBox="1"/>
          <p:nvPr/>
        </p:nvSpPr>
        <p:spPr>
          <a:xfrm>
            <a:off x="615282" y="456357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/>
              <a:t>求该叶片的角速度方程</a:t>
            </a:r>
            <a:r>
              <a:rPr lang="en-US" altLang="zh-CN" sz="3200" dirty="0"/>
              <a:t>: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03981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副标题 2"/>
              <p:cNvSpPr>
                <a:spLocks noGrp="1"/>
              </p:cNvSpPr>
              <p:nvPr/>
            </p:nvSpPr>
            <p:spPr>
              <a:xfrm>
                <a:off x="479542" y="306436"/>
                <a:ext cx="10398666" cy="295529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fontAlgn="auto">
                  <a:lnSpc>
                    <a:spcPct val="100000"/>
                  </a:lnSpc>
                </a:pPr>
                <a:r>
                  <a:rPr lang="en-US" altLang="zh-CN" sz="3200" dirty="0"/>
                  <a:t>1</a:t>
                </a:r>
                <a:r>
                  <a:rPr lang="zh-CN" altLang="en-US" sz="3200" dirty="0"/>
                  <a:t>. 一质点在如图所示的坐标平面内作圆周运动，有一力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3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altLang="zh-CN" sz="32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sz="3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sz="3200" i="1" dirty="0">
                        <a:latin typeface="Cambria Math" panose="02040503050406030204" pitchFamily="18" charset="0"/>
                      </a:rPr>
                      <m:t>（</m:t>
                    </m:r>
                    <m:r>
                      <a:rPr lang="en-US" altLang="zh-CN" sz="3200" b="0" i="1" dirty="0" smtClean="0">
                        <a:latin typeface="Cambria Math" panose="02040503050406030204" pitchFamily="18" charset="0"/>
                      </a:rPr>
                      <m:t>𝑥</m:t>
                    </m:r>
                    <m:acc>
                      <m:accPr>
                        <m:chr m:val="⃗"/>
                        <m:ctrlP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US" altLang="zh-CN" sz="32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3200" b="0" i="1" dirty="0" smtClean="0">
                        <a:latin typeface="Cambria Math" panose="02040503050406030204" pitchFamily="18" charset="0"/>
                      </a:rPr>
                      <m:t>𝑦</m:t>
                    </m:r>
                    <m:acc>
                      <m:accPr>
                        <m:chr m:val="⃗"/>
                        <m:ctrlP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zh-CN" altLang="en-US" sz="3200" i="1" dirty="0">
                        <a:latin typeface="Cambria Math" panose="02040503050406030204" pitchFamily="18" charset="0"/>
                      </a:rPr>
                      <m:t>）</m:t>
                    </m:r>
                  </m:oMath>
                </a14:m>
                <a:r>
                  <a:rPr lang="zh-CN" altLang="en-US" sz="3200" dirty="0"/>
                  <a:t>作用在质点上。在该质点从坐标原点运动到              位置过程中，求力对它所做的功为多少？</a:t>
                </a:r>
              </a:p>
              <a:p>
                <a:pPr algn="l" fontAlgn="auto">
                  <a:lnSpc>
                    <a:spcPct val="100000"/>
                  </a:lnSpc>
                </a:pPr>
                <a:r>
                  <a:rPr lang="en-US" altLang="zh-CN" dirty="0"/>
                  <a:t>						</a:t>
                </a:r>
              </a:p>
            </p:txBody>
          </p:sp>
        </mc:Choice>
        <mc:Fallback xmlns="">
          <p:sp>
            <p:nvSpPr>
              <p:cNvPr id="2" name="副标题 2"/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42" y="306436"/>
                <a:ext cx="10398666" cy="2955290"/>
              </a:xfrm>
              <a:prstGeom prst="rect">
                <a:avLst/>
              </a:prstGeom>
              <a:blipFill>
                <a:blip r:embed="rId2"/>
                <a:stretch>
                  <a:fillRect l="-1525" t="-2680" r="-6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对象 -2147482623"/>
              <p:cNvSpPr txBox="1"/>
              <p:nvPr/>
            </p:nvSpPr>
            <p:spPr>
              <a:xfrm>
                <a:off x="1472396" y="1424053"/>
                <a:ext cx="1312846" cy="488830"/>
              </a:xfrm>
              <a:prstGeom prst="rect">
                <a:avLst/>
              </a:prstGeom>
              <a:noFill/>
              <a:ln w="38100">
                <a:noFill/>
                <a:miter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(0,2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对象 -21474826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2396" y="1424053"/>
                <a:ext cx="1312846" cy="4888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  <a:miter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F8777AA6-8E25-4F02-9F24-8DAA4503D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0010" y="2306859"/>
            <a:ext cx="2517866" cy="257883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742856" name="图片 1073742855" descr="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20685" y="3781425"/>
            <a:ext cx="3636010" cy="26092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087755" y="387350"/>
            <a:ext cx="1008888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charset="0"/>
              </a:rPr>
              <a:t>9</a:t>
            </a:r>
            <a:r>
              <a:rPr lang="zh-CN" altLang="en-US" sz="2800" dirty="0">
                <a:latin typeface="Times New Roman" panose="02020603050405020304" charset="0"/>
              </a:rPr>
              <a:t>．如图所示，一均匀细棒，长为     ，质量为      ，可绕过棒端且垂直于棒的光滑水平固定轴    在竖直平面内转动。棒被拉到水平位置从静止开始下落，当它转到竖直位置时，与放在地面上一静止的质量亦为     的小滑块碰撞，碰撞时间极短。小滑块与地面间的摩擦系数为      ，碰撞后，滑块移动距离   后停止，而棒继续沿原转动方向转动，直到达到最大摆角。求：</a:t>
            </a:r>
          </a:p>
          <a:p>
            <a:r>
              <a:rPr lang="zh-CN" altLang="en-US" sz="2800" dirty="0">
                <a:latin typeface="Times New Roman" panose="02020603050405020304" charset="0"/>
              </a:rPr>
              <a:t>（1）碰撞后瞬间小滑块     速度的大小为多少？</a:t>
            </a:r>
          </a:p>
          <a:p>
            <a:r>
              <a:rPr lang="zh-CN" altLang="en-US" sz="2800" dirty="0">
                <a:latin typeface="Times New Roman" panose="02020603050405020304" charset="0"/>
              </a:rPr>
              <a:t>（2）碰撞后棒的中心   离地面可达到的最大高度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对象 -2147482608"/>
              <p:cNvSpPr txBox="1"/>
              <p:nvPr/>
            </p:nvSpPr>
            <p:spPr>
              <a:xfrm>
                <a:off x="6583045" y="480695"/>
                <a:ext cx="455930" cy="363220"/>
              </a:xfrm>
              <a:prstGeom prst="rect">
                <a:avLst/>
              </a:prstGeom>
              <a:noFill/>
              <a:ln w="38100">
                <a:noFill/>
                <a:miter/>
              </a:ln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3" name="对象 -21474826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045" y="480695"/>
                <a:ext cx="455930" cy="36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  <a:miter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对象 -2147482607"/>
              <p:cNvSpPr txBox="1"/>
              <p:nvPr/>
            </p:nvSpPr>
            <p:spPr>
              <a:xfrm>
                <a:off x="8346440" y="484505"/>
                <a:ext cx="467360" cy="395605"/>
              </a:xfrm>
              <a:prstGeom prst="rect">
                <a:avLst/>
              </a:prstGeom>
              <a:noFill/>
              <a:ln w="38100">
                <a:noFill/>
                <a:miter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4" name="对象 -21474826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440" y="484505"/>
                <a:ext cx="467360" cy="3956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  <a:miter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对象 -2147482606"/>
              <p:cNvSpPr txBox="1"/>
              <p:nvPr/>
            </p:nvSpPr>
            <p:spPr>
              <a:xfrm>
                <a:off x="5800725" y="892175"/>
                <a:ext cx="336550" cy="391160"/>
              </a:xfrm>
              <a:prstGeom prst="rect">
                <a:avLst/>
              </a:prstGeom>
              <a:noFill/>
              <a:ln w="38100">
                <a:noFill/>
                <a:miter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6" name="对象 -21474826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725" y="892175"/>
                <a:ext cx="336550" cy="3911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  <a:miter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对象 -2147482605"/>
              <p:cNvSpPr txBox="1"/>
              <p:nvPr/>
            </p:nvSpPr>
            <p:spPr>
              <a:xfrm>
                <a:off x="4345305" y="1718945"/>
                <a:ext cx="532765" cy="450850"/>
              </a:xfrm>
              <a:prstGeom prst="rect">
                <a:avLst/>
              </a:prstGeom>
              <a:noFill/>
              <a:ln w="38100">
                <a:noFill/>
                <a:miter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8" name="对象 -21474826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5305" y="1718945"/>
                <a:ext cx="532765" cy="4508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  <a:miter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对象 -2147482604"/>
              <p:cNvSpPr txBox="1"/>
              <p:nvPr/>
            </p:nvSpPr>
            <p:spPr>
              <a:xfrm>
                <a:off x="4722813" y="2145348"/>
                <a:ext cx="483870" cy="527685"/>
              </a:xfrm>
              <a:prstGeom prst="rect">
                <a:avLst/>
              </a:prstGeom>
              <a:noFill/>
              <a:ln w="38100">
                <a:noFill/>
                <a:miter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μ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0" name="对象 -21474826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813" y="2145348"/>
                <a:ext cx="483870" cy="5276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  <a:miter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对象 -2147482602"/>
              <p:cNvSpPr txBox="1"/>
              <p:nvPr/>
            </p:nvSpPr>
            <p:spPr>
              <a:xfrm>
                <a:off x="9142095" y="2145665"/>
                <a:ext cx="337820" cy="428625"/>
              </a:xfrm>
              <a:prstGeom prst="rect">
                <a:avLst/>
              </a:prstGeom>
              <a:noFill/>
              <a:ln w="38100">
                <a:noFill/>
                <a:miter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2" name="对象 -21474826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2095" y="2145665"/>
                <a:ext cx="337820" cy="42862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noFill/>
                <a:miter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对象 -2147482601"/>
              <p:cNvSpPr txBox="1"/>
              <p:nvPr/>
            </p:nvSpPr>
            <p:spPr>
              <a:xfrm>
                <a:off x="4878070" y="2976245"/>
                <a:ext cx="546100" cy="462280"/>
              </a:xfrm>
              <a:prstGeom prst="rect">
                <a:avLst/>
              </a:prstGeom>
              <a:noFill/>
              <a:ln w="38100">
                <a:noFill/>
                <a:miter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4" name="对象 -21474826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8070" y="2976245"/>
                <a:ext cx="546100" cy="46228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noFill/>
                <a:miter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对象 -2147482600"/>
              <p:cNvSpPr txBox="1"/>
              <p:nvPr/>
            </p:nvSpPr>
            <p:spPr>
              <a:xfrm>
                <a:off x="4541520" y="3426460"/>
                <a:ext cx="336550" cy="391160"/>
              </a:xfrm>
              <a:prstGeom prst="rect">
                <a:avLst/>
              </a:prstGeom>
              <a:noFill/>
              <a:ln w="38100">
                <a:noFill/>
                <a:miter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6" name="对象 -21474826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520" y="3426460"/>
                <a:ext cx="336550" cy="3911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noFill/>
                <a:miter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对象 -2147482599"/>
              <p:cNvSpPr txBox="1"/>
              <p:nvPr/>
            </p:nvSpPr>
            <p:spPr>
              <a:xfrm>
                <a:off x="8720455" y="3398520"/>
                <a:ext cx="337185" cy="470535"/>
              </a:xfrm>
              <a:prstGeom prst="rect">
                <a:avLst/>
              </a:prstGeom>
              <a:noFill/>
              <a:ln w="38100">
                <a:noFill/>
                <a:miter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8" name="对象 -21474825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0455" y="3398520"/>
                <a:ext cx="337185" cy="47053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noFill/>
                <a:miter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3">
            <a:extLst>
              <a:ext uri="{FF2B5EF4-FFF2-40B4-BE49-F238E27FC236}">
                <a16:creationId xmlns:a16="http://schemas.microsoft.com/office/drawing/2014/main" id="{D02AE6F1-379D-46FF-8C0B-05587CE7A0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r="5958"/>
          <a:stretch/>
        </p:blipFill>
        <p:spPr>
          <a:xfrm>
            <a:off x="9247073" y="1531674"/>
            <a:ext cx="2564539" cy="195691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9C5B706-B246-4A3A-974E-B469F2850BCE}"/>
              </a:ext>
            </a:extLst>
          </p:cNvPr>
          <p:cNvSpPr txBox="1"/>
          <p:nvPr/>
        </p:nvSpPr>
        <p:spPr>
          <a:xfrm>
            <a:off x="683568" y="2042245"/>
            <a:ext cx="5813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</a:rPr>
              <a:t>1</a:t>
            </a:r>
            <a:r>
              <a:rPr lang="zh-CN" altLang="en-US" sz="2400" dirty="0">
                <a:solidFill>
                  <a:srgbClr val="0000FF"/>
                </a:solidFill>
              </a:rPr>
              <a:t>）设碰后瞬间滑块速率为</a:t>
            </a:r>
            <a:r>
              <a:rPr lang="en-US" altLang="zh-CN" sz="2400" i="1" dirty="0">
                <a:solidFill>
                  <a:srgbClr val="0000FF"/>
                </a:solidFill>
              </a:rPr>
              <a:t>v</a:t>
            </a:r>
            <a:r>
              <a:rPr lang="zh-CN" altLang="en-US" sz="2400" dirty="0">
                <a:solidFill>
                  <a:srgbClr val="0000FF"/>
                </a:solidFill>
              </a:rPr>
              <a:t>，则有：</a:t>
            </a:r>
          </a:p>
        </p:txBody>
      </p:sp>
      <p:graphicFrame>
        <p:nvGraphicFramePr>
          <p:cNvPr id="5" name="对象 4">
            <a:hlinkClick r:id="" action="ppaction://ole?verb=0"/>
            <a:extLst>
              <a:ext uri="{FF2B5EF4-FFF2-40B4-BE49-F238E27FC236}">
                <a16:creationId xmlns:a16="http://schemas.microsoft.com/office/drawing/2014/main" id="{8A94BA9F-7226-4995-A6E9-804C7D3A0A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691336"/>
              </p:ext>
            </p:extLst>
          </p:nvPr>
        </p:nvGraphicFramePr>
        <p:xfrm>
          <a:off x="1284672" y="2621537"/>
          <a:ext cx="3248025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5" name="Equation" r:id="rId5" imgW="1625400" imgH="393480" progId="Equation.DSMT4">
                  <p:embed/>
                </p:oleObj>
              </mc:Choice>
              <mc:Fallback>
                <p:oleObj name="Equation" r:id="rId5" imgW="1625400" imgH="393480" progId="Equation.DSMT4">
                  <p:embed/>
                  <p:pic>
                    <p:nvPicPr>
                      <p:cNvPr id="11" name="对象 10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84672" y="2621537"/>
                        <a:ext cx="3248025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0"/>
            <a:extLst>
              <a:ext uri="{FF2B5EF4-FFF2-40B4-BE49-F238E27FC236}">
                <a16:creationId xmlns:a16="http://schemas.microsoft.com/office/drawing/2014/main" id="{E157FE5E-8C69-4955-84EE-96D93E4E9E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657879"/>
              </p:ext>
            </p:extLst>
          </p:nvPr>
        </p:nvGraphicFramePr>
        <p:xfrm>
          <a:off x="4532697" y="2761437"/>
          <a:ext cx="1777680" cy="50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6" name="Equation" r:id="rId7" imgW="888840" imgH="253800" progId="Equation.DSMT4">
                  <p:embed/>
                </p:oleObj>
              </mc:Choice>
              <mc:Fallback>
                <p:oleObj name="Equation" r:id="rId7" imgW="888840" imgH="253800" progId="Equation.DSMT4">
                  <p:embed/>
                  <p:pic>
                    <p:nvPicPr>
                      <p:cNvPr id="15" name="对象 14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32697" y="2761437"/>
                        <a:ext cx="1777680" cy="50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4BE65667-0758-4CA7-AFCF-00AB9B90C39B}"/>
              </a:ext>
            </a:extLst>
          </p:cNvPr>
          <p:cNvSpPr/>
          <p:nvPr/>
        </p:nvSpPr>
        <p:spPr>
          <a:xfrm>
            <a:off x="324277" y="2042245"/>
            <a:ext cx="4924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2400" dirty="0">
                <a:solidFill>
                  <a:srgbClr val="660066"/>
                </a:solidFill>
                <a:latin typeface="+mn-ea"/>
                <a:ea typeface="+mn-ea"/>
              </a:rPr>
              <a:t>解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753173E-A2E1-4ADC-A046-7F255566DFEA}"/>
              </a:ext>
            </a:extLst>
          </p:cNvPr>
          <p:cNvSpPr/>
          <p:nvPr/>
        </p:nvSpPr>
        <p:spPr>
          <a:xfrm>
            <a:off x="816719" y="3639128"/>
            <a:ext cx="103137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</a:rPr>
              <a:t>2</a:t>
            </a:r>
            <a:r>
              <a:rPr lang="zh-CN" altLang="en-US" sz="2400" dirty="0">
                <a:solidFill>
                  <a:srgbClr val="0000FF"/>
                </a:solidFill>
              </a:rPr>
              <a:t>）在棒下落和上升过程中，系统</a:t>
            </a:r>
            <a:r>
              <a:rPr lang="zh-CN" altLang="en-US" sz="2400" dirty="0">
                <a:solidFill>
                  <a:srgbClr val="FF0000"/>
                </a:solidFill>
              </a:rPr>
              <a:t>机械能守恒</a:t>
            </a:r>
            <a:r>
              <a:rPr lang="zh-CN" altLang="en-US" sz="2400" dirty="0">
                <a:solidFill>
                  <a:srgbClr val="0000FF"/>
                </a:solidFill>
              </a:rPr>
              <a:t>；在碰撞过程中</a:t>
            </a:r>
            <a:r>
              <a:rPr lang="zh-CN" altLang="en-US" sz="2400" dirty="0">
                <a:solidFill>
                  <a:srgbClr val="FF0000"/>
                </a:solidFill>
              </a:rPr>
              <a:t>动量矩守恒</a:t>
            </a:r>
          </a:p>
        </p:txBody>
      </p:sp>
      <p:graphicFrame>
        <p:nvGraphicFramePr>
          <p:cNvPr id="9" name="对象 8">
            <a:hlinkClick r:id="" action="ppaction://ole?verb=0"/>
            <a:extLst>
              <a:ext uri="{FF2B5EF4-FFF2-40B4-BE49-F238E27FC236}">
                <a16:creationId xmlns:a16="http://schemas.microsoft.com/office/drawing/2014/main" id="{74EBDBCD-36F6-453A-B409-664967374C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2800048"/>
              </p:ext>
            </p:extLst>
          </p:nvPr>
        </p:nvGraphicFramePr>
        <p:xfrm>
          <a:off x="10688996" y="2423528"/>
          <a:ext cx="829628" cy="5248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7" name="Equation" r:id="rId9" imgW="622080" imgH="393480" progId="Equation.DSMT4">
                  <p:embed/>
                </p:oleObj>
              </mc:Choice>
              <mc:Fallback>
                <p:oleObj name="Equation" r:id="rId9" imgW="622080" imgH="393480" progId="Equation.DSMT4">
                  <p:embed/>
                  <p:pic>
                    <p:nvPicPr>
                      <p:cNvPr id="25" name="对象 24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78C48412-3BB8-4FCC-A47F-7DCA92801D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688996" y="2423528"/>
                        <a:ext cx="829628" cy="5248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" action="ppaction://ole?verb=0"/>
            <a:extLst>
              <a:ext uri="{FF2B5EF4-FFF2-40B4-BE49-F238E27FC236}">
                <a16:creationId xmlns:a16="http://schemas.microsoft.com/office/drawing/2014/main" id="{96E8712C-032C-42F0-BEFA-178AE25066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8960112"/>
              </p:ext>
            </p:extLst>
          </p:nvPr>
        </p:nvGraphicFramePr>
        <p:xfrm>
          <a:off x="2684176" y="4495400"/>
          <a:ext cx="1778000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8" name="Equation" r:id="rId11" imgW="888840" imgH="393480" progId="Equation.DSMT4">
                  <p:embed/>
                </p:oleObj>
              </mc:Choice>
              <mc:Fallback>
                <p:oleObj name="Equation" r:id="rId11" imgW="888840" imgH="393480" progId="Equation.DSMT4">
                  <p:embed/>
                  <p:pic>
                    <p:nvPicPr>
                      <p:cNvPr id="26" name="对象 25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6120C1D5-20FF-4680-96E2-86CDA68795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684176" y="4495400"/>
                        <a:ext cx="1778000" cy="785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hlinkClick r:id="" action="ppaction://ole?verb=0"/>
            <a:extLst>
              <a:ext uri="{FF2B5EF4-FFF2-40B4-BE49-F238E27FC236}">
                <a16:creationId xmlns:a16="http://schemas.microsoft.com/office/drawing/2014/main" id="{92C0CDE7-AF01-4BA5-85EE-7EB215D9C5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6828567"/>
              </p:ext>
            </p:extLst>
          </p:nvPr>
        </p:nvGraphicFramePr>
        <p:xfrm>
          <a:off x="5856808" y="4495400"/>
          <a:ext cx="2387600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29" name="Equation" r:id="rId13" imgW="1193760" imgH="393480" progId="Equation.DSMT4">
                  <p:embed/>
                </p:oleObj>
              </mc:Choice>
              <mc:Fallback>
                <p:oleObj name="Equation" r:id="rId13" imgW="1193760" imgH="393480" progId="Equation.DSMT4">
                  <p:embed/>
                  <p:pic>
                    <p:nvPicPr>
                      <p:cNvPr id="29" name="对象 28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87480DA7-AA25-4F62-9ED7-1354BC8915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856808" y="4495400"/>
                        <a:ext cx="2387600" cy="785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hlinkClick r:id="" action="ppaction://ole?verb=0"/>
            <a:extLst>
              <a:ext uri="{FF2B5EF4-FFF2-40B4-BE49-F238E27FC236}">
                <a16:creationId xmlns:a16="http://schemas.microsoft.com/office/drawing/2014/main" id="{A041DCF4-F7A6-4B2C-98CD-88659D0393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3754345"/>
              </p:ext>
            </p:extLst>
          </p:nvPr>
        </p:nvGraphicFramePr>
        <p:xfrm>
          <a:off x="2673666" y="5351698"/>
          <a:ext cx="203184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30" name="Equation" r:id="rId15" imgW="1015920" imgH="228600" progId="Equation.DSMT4">
                  <p:embed/>
                </p:oleObj>
              </mc:Choice>
              <mc:Fallback>
                <p:oleObj name="Equation" r:id="rId15" imgW="1015920" imgH="228600" progId="Equation.DSMT4">
                  <p:embed/>
                  <p:pic>
                    <p:nvPicPr>
                      <p:cNvPr id="30" name="对象 29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85B3CE17-5B68-4D2F-A9AB-A14FE4F158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673666" y="5351698"/>
                        <a:ext cx="203184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hlinkClick r:id="" action="ppaction://ole?verb=0"/>
            <a:extLst>
              <a:ext uri="{FF2B5EF4-FFF2-40B4-BE49-F238E27FC236}">
                <a16:creationId xmlns:a16="http://schemas.microsoft.com/office/drawing/2014/main" id="{85C5AFF9-E47D-477E-84AE-9165A7B2FF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6100210"/>
              </p:ext>
            </p:extLst>
          </p:nvPr>
        </p:nvGraphicFramePr>
        <p:xfrm>
          <a:off x="5411027" y="5321875"/>
          <a:ext cx="2920320" cy="50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31" name="Equation" r:id="rId17" imgW="1460160" imgH="253800" progId="Equation.DSMT4">
                  <p:embed/>
                </p:oleObj>
              </mc:Choice>
              <mc:Fallback>
                <p:oleObj name="Equation" r:id="rId17" imgW="1460160" imgH="253800" progId="Equation.DSMT4">
                  <p:embed/>
                  <p:pic>
                    <p:nvPicPr>
                      <p:cNvPr id="31" name="对象 30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AFE594B9-5CB4-4BFF-B5B2-6A4D89DDB1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411027" y="5321875"/>
                        <a:ext cx="2920320" cy="50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5705BAA0-4CC5-490C-826B-37B5179FED61}"/>
              </a:ext>
            </a:extLst>
          </p:cNvPr>
          <p:cNvSpPr txBox="1"/>
          <p:nvPr/>
        </p:nvSpPr>
        <p:spPr>
          <a:xfrm>
            <a:off x="1594331" y="4662506"/>
            <a:ext cx="1764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下落段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28B781E-EBBC-4C73-8641-870074E6249A}"/>
              </a:ext>
            </a:extLst>
          </p:cNvPr>
          <p:cNvSpPr txBox="1"/>
          <p:nvPr/>
        </p:nvSpPr>
        <p:spPr>
          <a:xfrm>
            <a:off x="4777336" y="4631778"/>
            <a:ext cx="1764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上升段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28104DA-55CF-4A30-8A14-DC35E9E8D547}"/>
              </a:ext>
            </a:extLst>
          </p:cNvPr>
          <p:cNvSpPr txBox="1"/>
          <p:nvPr/>
        </p:nvSpPr>
        <p:spPr>
          <a:xfrm>
            <a:off x="1583821" y="5322832"/>
            <a:ext cx="1764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碰撞段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02B5EE0-E47C-4459-A4E9-C2EFC5DC8E0E}"/>
              </a:ext>
            </a:extLst>
          </p:cNvPr>
          <p:cNvSpPr txBox="1"/>
          <p:nvPr/>
        </p:nvSpPr>
        <p:spPr>
          <a:xfrm>
            <a:off x="570498" y="376273"/>
            <a:ext cx="9080937" cy="1319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charset="0"/>
              </a:rPr>
              <a:t>（1）碰撞后瞬间小滑块 </a:t>
            </a:r>
            <a:r>
              <a:rPr lang="en-US" altLang="zh-CN" sz="2800" dirty="0">
                <a:latin typeface="Times New Roman" panose="02020603050405020304" charset="0"/>
              </a:rPr>
              <a:t>m</a:t>
            </a:r>
            <a:r>
              <a:rPr lang="zh-CN" altLang="en-US" sz="2800" dirty="0">
                <a:latin typeface="Times New Roman" panose="02020603050405020304" charset="0"/>
              </a:rPr>
              <a:t> 速度的大小为多少？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charset="0"/>
              </a:rPr>
              <a:t>（2）碰撞后棒的中心</a:t>
            </a:r>
            <a:r>
              <a:rPr lang="en-US" altLang="zh-CN" sz="2800" dirty="0">
                <a:latin typeface="Times New Roman" panose="02020603050405020304" charset="0"/>
              </a:rPr>
              <a:t>C</a:t>
            </a:r>
            <a:r>
              <a:rPr lang="zh-CN" altLang="en-US" sz="2800" dirty="0">
                <a:latin typeface="Times New Roman" panose="02020603050405020304" charset="0"/>
              </a:rPr>
              <a:t>离地面可达到的最大高度</a:t>
            </a:r>
            <a:r>
              <a:rPr lang="en-US" altLang="zh-CN" sz="2800" dirty="0">
                <a:latin typeface="Times New Roman" panose="02020603050405020304" charset="0"/>
              </a:rPr>
              <a:t>h</a:t>
            </a:r>
            <a:r>
              <a:rPr lang="zh-CN" altLang="en-US" sz="2800" dirty="0">
                <a:latin typeface="Times New Roman" panose="02020603050405020304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05764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14" grpId="0"/>
      <p:bldP spid="15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1524000" y="733425"/>
            <a:ext cx="9144000" cy="2565829"/>
          </a:xfrm>
        </p:spPr>
        <p:txBody>
          <a:bodyPr>
            <a:no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dirty="0"/>
              <a:t>测验题：</a:t>
            </a:r>
            <a:endParaRPr lang="en-US" altLang="zh-CN" dirty="0"/>
          </a:p>
          <a:p>
            <a:pPr algn="l" fontAlgn="auto">
              <a:lnSpc>
                <a:spcPct val="150000"/>
              </a:lnSpc>
            </a:pPr>
            <a:r>
              <a:rPr lang="zh-CN" altLang="en-US" dirty="0"/>
              <a:t>一均质定滑轮的质量为 m ，半径为 r ，一轻绳两边分别系     和        (            )，两物体挂于滑轮上，如图所示. 绳不伸长，绳与滑轮间无相对滑动，不计轴的摩擦. 试求：（1）定滑轮的转动惯量；（2）滑轮转动的角加速度和绳中张力.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对象 -2147482597"/>
              <p:cNvSpPr txBox="1"/>
              <p:nvPr/>
            </p:nvSpPr>
            <p:spPr>
              <a:xfrm>
                <a:off x="2173104" y="2401156"/>
                <a:ext cx="518795" cy="342711"/>
              </a:xfrm>
              <a:prstGeom prst="rect">
                <a:avLst/>
              </a:prstGeom>
              <a:noFill/>
              <a:ln w="38100">
                <a:noFill/>
                <a:miter/>
              </a:ln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zh-CN" altLang="en-US"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对象 -21474825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104" y="2401156"/>
                <a:ext cx="518795" cy="3427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  <a:miter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对象 -2147482596"/>
              <p:cNvSpPr txBox="1"/>
              <p:nvPr/>
            </p:nvSpPr>
            <p:spPr>
              <a:xfrm>
                <a:off x="2943225" y="2385695"/>
                <a:ext cx="518795" cy="424145"/>
              </a:xfrm>
              <a:prstGeom prst="rect">
                <a:avLst/>
              </a:prstGeom>
              <a:noFill/>
              <a:ln w="38100">
                <a:noFill/>
                <a:miter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对象 -21474825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225" y="2385695"/>
                <a:ext cx="518795" cy="4241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  <a:miter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对象 -2147482595"/>
              <p:cNvSpPr txBox="1"/>
              <p:nvPr/>
            </p:nvSpPr>
            <p:spPr>
              <a:xfrm>
                <a:off x="3657894" y="2367600"/>
                <a:ext cx="1078306" cy="406050"/>
              </a:xfrm>
              <a:prstGeom prst="rect">
                <a:avLst/>
              </a:prstGeom>
              <a:noFill/>
              <a:ln w="38100">
                <a:noFill/>
                <a:miter/>
              </a:ln>
            </p:spPr>
            <p:txBody>
              <a:bodyPr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zh-CN" altLang="en-US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zh-CN" altLang="en-US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zh-CN" altLang="en-US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对象 -21474825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894" y="2367600"/>
                <a:ext cx="1078306" cy="4060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  <a:miter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73742857" name="图片 1073742856" descr="03"/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23605" y="4363085"/>
            <a:ext cx="1529715" cy="21602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5DB1BE9A-5C57-4E19-8616-8FC3CEE0AA34}"/>
              </a:ext>
            </a:extLst>
          </p:cNvPr>
          <p:cNvSpPr txBox="1">
            <a:spLocks/>
          </p:cNvSpPr>
          <p:nvPr/>
        </p:nvSpPr>
        <p:spPr>
          <a:xfrm>
            <a:off x="240482" y="188379"/>
            <a:ext cx="11210489" cy="25658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/>
              <a:t>一均质定滑轮的质量为 m ，半径为 r ，一轻绳两边分别系     和        (            )，两物体挂于滑轮上，如图所示. 绳不伸长，绳与滑轮间无相对滑动，不计轴的摩擦. 试求：（1）定滑轮的转动惯量；（2）滑轮转动的角加速度和绳中张力.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对象 -2147482597">
                <a:extLst>
                  <a:ext uri="{FF2B5EF4-FFF2-40B4-BE49-F238E27FC236}">
                    <a16:creationId xmlns:a16="http://schemas.microsoft.com/office/drawing/2014/main" id="{83BAD3F0-92FD-4735-8A7E-14A94DD8D6FA}"/>
                  </a:ext>
                </a:extLst>
              </p:cNvPr>
              <p:cNvSpPr txBox="1"/>
              <p:nvPr/>
            </p:nvSpPr>
            <p:spPr>
              <a:xfrm>
                <a:off x="8146063" y="359731"/>
                <a:ext cx="518795" cy="342711"/>
              </a:xfrm>
              <a:prstGeom prst="rect">
                <a:avLst/>
              </a:prstGeom>
              <a:noFill/>
              <a:ln w="38100">
                <a:noFill/>
                <a:miter/>
              </a:ln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zh-CN" altLang="en-US" sz="2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对象 -2147482597">
                <a:extLst>
                  <a:ext uri="{FF2B5EF4-FFF2-40B4-BE49-F238E27FC236}">
                    <a16:creationId xmlns:a16="http://schemas.microsoft.com/office/drawing/2014/main" id="{83BAD3F0-92FD-4735-8A7E-14A94DD8D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6063" y="359731"/>
                <a:ext cx="518795" cy="3427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noFill/>
                <a:miter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对象 -2147482596">
                <a:extLst>
                  <a:ext uri="{FF2B5EF4-FFF2-40B4-BE49-F238E27FC236}">
                    <a16:creationId xmlns:a16="http://schemas.microsoft.com/office/drawing/2014/main" id="{2298D92D-E348-48BA-BE29-E4A14D046F17}"/>
                  </a:ext>
                </a:extLst>
              </p:cNvPr>
              <p:cNvSpPr txBox="1"/>
              <p:nvPr/>
            </p:nvSpPr>
            <p:spPr>
              <a:xfrm>
                <a:off x="8847028" y="334564"/>
                <a:ext cx="518795" cy="424145"/>
              </a:xfrm>
              <a:prstGeom prst="rect">
                <a:avLst/>
              </a:prstGeom>
              <a:noFill/>
              <a:ln w="38100">
                <a:noFill/>
                <a:miter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对象 -2147482596">
                <a:extLst>
                  <a:ext uri="{FF2B5EF4-FFF2-40B4-BE49-F238E27FC236}">
                    <a16:creationId xmlns:a16="http://schemas.microsoft.com/office/drawing/2014/main" id="{2298D92D-E348-48BA-BE29-E4A14D046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028" y="334564"/>
                <a:ext cx="518795" cy="4241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  <a:miter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对象 -2147482595">
                <a:extLst>
                  <a:ext uri="{FF2B5EF4-FFF2-40B4-BE49-F238E27FC236}">
                    <a16:creationId xmlns:a16="http://schemas.microsoft.com/office/drawing/2014/main" id="{4067A448-B005-4E0F-8D57-8B623F2586BD}"/>
                  </a:ext>
                </a:extLst>
              </p:cNvPr>
              <p:cNvSpPr txBox="1"/>
              <p:nvPr/>
            </p:nvSpPr>
            <p:spPr>
              <a:xfrm>
                <a:off x="9365823" y="334564"/>
                <a:ext cx="1078306" cy="406050"/>
              </a:xfrm>
              <a:prstGeom prst="rect">
                <a:avLst/>
              </a:prstGeom>
              <a:noFill/>
              <a:ln w="38100">
                <a:noFill/>
                <a:miter/>
              </a:ln>
            </p:spPr>
            <p:txBody>
              <a:bodyPr>
                <a:normAutofit fontScale="6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zh-CN" altLang="en-US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zh-CN" altLang="en-US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zh-CN" altLang="en-US" sz="2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对象 -2147482595">
                <a:extLst>
                  <a:ext uri="{FF2B5EF4-FFF2-40B4-BE49-F238E27FC236}">
                    <a16:creationId xmlns:a16="http://schemas.microsoft.com/office/drawing/2014/main" id="{4067A448-B005-4E0F-8D57-8B623F258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5823" y="334564"/>
                <a:ext cx="1078306" cy="4060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  <a:miter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DB43F2E-BC65-4BDA-B4AE-64C2B498FC79}"/>
                  </a:ext>
                </a:extLst>
              </p:cNvPr>
              <p:cNvSpPr txBox="1"/>
              <p:nvPr/>
            </p:nvSpPr>
            <p:spPr>
              <a:xfrm>
                <a:off x="1812022" y="2865011"/>
                <a:ext cx="190308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DB43F2E-BC65-4BDA-B4AE-64C2B498F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022" y="2865011"/>
                <a:ext cx="1903085" cy="307777"/>
              </a:xfrm>
              <a:prstGeom prst="rect">
                <a:avLst/>
              </a:prstGeom>
              <a:blipFill>
                <a:blip r:embed="rId5"/>
                <a:stretch>
                  <a:fillRect l="-2564" r="-1282" b="-2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8DC7D018-3058-459B-8FEB-FCE88913DF72}"/>
              </a:ext>
            </a:extLst>
          </p:cNvPr>
          <p:cNvSpPr txBox="1"/>
          <p:nvPr/>
        </p:nvSpPr>
        <p:spPr>
          <a:xfrm>
            <a:off x="478173" y="2149006"/>
            <a:ext cx="4924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解：</a:t>
            </a:r>
            <a:r>
              <a:rPr lang="zh-CN" altLang="en-US" sz="2400" dirty="0"/>
              <a:t>对滑轮和物体进行时受力分析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071BF51A-E186-4290-80B5-7C186CC55C1B}"/>
                  </a:ext>
                </a:extLst>
              </p:cNvPr>
              <p:cNvSpPr txBox="1"/>
              <p:nvPr/>
            </p:nvSpPr>
            <p:spPr>
              <a:xfrm>
                <a:off x="1801379" y="3410464"/>
                <a:ext cx="19209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071BF51A-E186-4290-80B5-7C186CC55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379" y="3410464"/>
                <a:ext cx="1920975" cy="307777"/>
              </a:xfrm>
              <a:prstGeom prst="rect">
                <a:avLst/>
              </a:prstGeom>
              <a:blipFill>
                <a:blip r:embed="rId6"/>
                <a:stretch>
                  <a:fillRect l="-1587" r="-1270" b="-23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EBF0BE18-2257-4A31-8D44-D8FD15400E16}"/>
                  </a:ext>
                </a:extLst>
              </p:cNvPr>
              <p:cNvSpPr txBox="1"/>
              <p:nvPr/>
            </p:nvSpPr>
            <p:spPr>
              <a:xfrm>
                <a:off x="1768953" y="3915344"/>
                <a:ext cx="2679323" cy="691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zh-CN" alt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EBF0BE18-2257-4A31-8D44-D8FD15400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953" y="3915344"/>
                <a:ext cx="2679323" cy="6915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D2FE97A-9DCE-4CD8-BA7E-11718584AAFD}"/>
                  </a:ext>
                </a:extLst>
              </p:cNvPr>
              <p:cNvSpPr txBox="1"/>
              <p:nvPr/>
            </p:nvSpPr>
            <p:spPr>
              <a:xfrm>
                <a:off x="5105331" y="3384958"/>
                <a:ext cx="8249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zh-CN" alt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CD2FE97A-9DCE-4CD8-BA7E-11718584A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331" y="3384958"/>
                <a:ext cx="824969" cy="307777"/>
              </a:xfrm>
              <a:prstGeom prst="rect">
                <a:avLst/>
              </a:prstGeom>
              <a:blipFill>
                <a:blip r:embed="rId8"/>
                <a:stretch>
                  <a:fillRect l="-3676" r="-9559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8F63EA3-8E6A-4D0C-A5C7-E03ABED8B09C}"/>
                  </a:ext>
                </a:extLst>
              </p:cNvPr>
              <p:cNvSpPr txBox="1"/>
              <p:nvPr/>
            </p:nvSpPr>
            <p:spPr>
              <a:xfrm>
                <a:off x="2042156" y="4960363"/>
                <a:ext cx="3140283" cy="5789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1∕2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E8F63EA3-8E6A-4D0C-A5C7-E03ABED8B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156" y="4960363"/>
                <a:ext cx="3140283" cy="5789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0F8EE87E-C4A0-420A-9D0D-7A901B473000}"/>
                  </a:ext>
                </a:extLst>
              </p:cNvPr>
              <p:cNvSpPr txBox="1"/>
              <p:nvPr/>
            </p:nvSpPr>
            <p:spPr>
              <a:xfrm>
                <a:off x="1979802" y="5928916"/>
                <a:ext cx="3236848" cy="6491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1∕2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1∕2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0F8EE87E-C4A0-420A-9D0D-7A901B473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802" y="5928916"/>
                <a:ext cx="3236848" cy="6491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CD80755-D206-4293-8EB2-592667428B20}"/>
                  </a:ext>
                </a:extLst>
              </p:cNvPr>
              <p:cNvSpPr txBox="1"/>
              <p:nvPr/>
            </p:nvSpPr>
            <p:spPr>
              <a:xfrm>
                <a:off x="5776891" y="5928916"/>
                <a:ext cx="3248774" cy="6491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1∕2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1∕2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FCD80755-D206-4293-8EB2-592667428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6891" y="5928916"/>
                <a:ext cx="3248774" cy="64915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图片 24">
            <a:extLst>
              <a:ext uri="{FF2B5EF4-FFF2-40B4-BE49-F238E27FC236}">
                <a16:creationId xmlns:a16="http://schemas.microsoft.com/office/drawing/2014/main" id="{2F6AB661-DB39-4A4D-8B9D-E9D988D088F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350" t="4541" r="4514" b="34299"/>
          <a:stretch/>
        </p:blipFill>
        <p:spPr>
          <a:xfrm rot="16200000">
            <a:off x="8676614" y="2554692"/>
            <a:ext cx="2943526" cy="260518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3B9BCC98-EC7C-4444-9124-2DBF86C8BAF1}"/>
              </a:ext>
            </a:extLst>
          </p:cNvPr>
          <p:cNvSpPr txBox="1"/>
          <p:nvPr/>
        </p:nvSpPr>
        <p:spPr>
          <a:xfrm>
            <a:off x="1256882" y="4976353"/>
            <a:ext cx="882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解得</a:t>
            </a:r>
          </a:p>
        </p:txBody>
      </p:sp>
    </p:spTree>
    <p:extLst>
      <p:ext uri="{BB962C8B-B14F-4D97-AF65-F5344CB8AC3E}">
        <p14:creationId xmlns:p14="http://schemas.microsoft.com/office/powerpoint/2010/main" val="185042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AAB8C37-9045-4349-8AE8-90ED79C72B76}"/>
                  </a:ext>
                </a:extLst>
              </p:cNvPr>
              <p:cNvSpPr txBox="1"/>
              <p:nvPr/>
            </p:nvSpPr>
            <p:spPr>
              <a:xfrm>
                <a:off x="798784" y="127745"/>
                <a:ext cx="10804635" cy="14006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fontAlgn="auto">
                  <a:lnSpc>
                    <a:spcPct val="150000"/>
                  </a:lnSpc>
                </a:pPr>
                <a:r>
                  <a:rPr lang="en-US" altLang="zh-CN" sz="2800" dirty="0"/>
                  <a:t>1.</a:t>
                </a:r>
                <a:r>
                  <a:rPr lang="zh-CN" altLang="en-US" sz="2800" dirty="0"/>
                  <a:t>有一力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sz="2800" i="1" dirty="0">
                        <a:latin typeface="Cambria Math" panose="02040503050406030204" pitchFamily="18" charset="0"/>
                      </a:rPr>
                      <m:t>（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𝑥</m:t>
                    </m:r>
                    <m:acc>
                      <m:accPr>
                        <m:chr m:val="⃗"/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𝑦</m:t>
                    </m:r>
                    <m:acc>
                      <m:accPr>
                        <m:chr m:val="⃗"/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zh-CN" altLang="en-US" sz="2800" i="1" dirty="0">
                        <a:latin typeface="Cambria Math" panose="02040503050406030204" pitchFamily="18" charset="0"/>
                      </a:rPr>
                      <m:t>）</m:t>
                    </m:r>
                  </m:oMath>
                </a14:m>
                <a:r>
                  <a:rPr lang="zh-CN" altLang="en-US" sz="2800" dirty="0"/>
                  <a:t>作用在质点上。在该质点从坐标原点运动到              位置过程中，求力对它所做的功为多少</a:t>
                </a:r>
                <a:endParaRPr lang="zh-CN" altLang="en-US" sz="18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AAB8C37-9045-4349-8AE8-90ED79C72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84" y="127745"/>
                <a:ext cx="10804635" cy="1400640"/>
              </a:xfrm>
              <a:prstGeom prst="rect">
                <a:avLst/>
              </a:prstGeom>
              <a:blipFill>
                <a:blip r:embed="rId2"/>
                <a:stretch>
                  <a:fillRect l="-1129" r="-339" b="-10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对象 -2147482623">
                <a:extLst>
                  <a:ext uri="{FF2B5EF4-FFF2-40B4-BE49-F238E27FC236}">
                    <a16:creationId xmlns:a16="http://schemas.microsoft.com/office/drawing/2014/main" id="{B9C1874D-BD3D-4504-9670-BD495C31AB4A}"/>
                  </a:ext>
                </a:extLst>
              </p:cNvPr>
              <p:cNvSpPr txBox="1"/>
              <p:nvPr/>
            </p:nvSpPr>
            <p:spPr>
              <a:xfrm>
                <a:off x="1230659" y="1013143"/>
                <a:ext cx="1312846" cy="488830"/>
              </a:xfrm>
              <a:prstGeom prst="rect">
                <a:avLst/>
              </a:prstGeom>
              <a:noFill/>
              <a:ln w="38100">
                <a:noFill/>
                <a:miter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(0,2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对象 -2147482623">
                <a:extLst>
                  <a:ext uri="{FF2B5EF4-FFF2-40B4-BE49-F238E27FC236}">
                    <a16:creationId xmlns:a16="http://schemas.microsoft.com/office/drawing/2014/main" id="{B9C1874D-BD3D-4504-9670-BD495C31A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659" y="1013143"/>
                <a:ext cx="1312846" cy="4888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  <a:miter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04">
            <a:extLst>
              <a:ext uri="{FF2B5EF4-FFF2-40B4-BE49-F238E27FC236}">
                <a16:creationId xmlns:a16="http://schemas.microsoft.com/office/drawing/2014/main" id="{F93D9C18-E12A-4073-9595-BA19A184C4F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31349" y="2142490"/>
            <a:ext cx="2515235" cy="257302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3F80C57-35DE-4734-BE98-7FC7FCE1A6B0}"/>
                  </a:ext>
                </a:extLst>
              </p:cNvPr>
              <p:cNvSpPr txBox="1"/>
              <p:nvPr/>
            </p:nvSpPr>
            <p:spPr>
              <a:xfrm>
                <a:off x="1230658" y="2301766"/>
                <a:ext cx="4865341" cy="4140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𝑑𝑊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acc>
                            <m:accPr>
                              <m:chr m:val="⃗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acc>
                            <m:accPr>
                              <m:chr m:val="⃗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⃗"/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03F80C57-35DE-4734-BE98-7FC7FCE1A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658" y="2301766"/>
                <a:ext cx="4865341" cy="4140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2657122-2C66-49D9-B42F-50B0FE1948C0}"/>
                  </a:ext>
                </a:extLst>
              </p:cNvPr>
              <p:cNvSpPr txBox="1"/>
              <p:nvPr/>
            </p:nvSpPr>
            <p:spPr>
              <a:xfrm>
                <a:off x="1592317" y="3141466"/>
                <a:ext cx="5617779" cy="9687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⃗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acc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e>
                      </m:nary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acc>
                            <m:accPr>
                              <m:chr m:val="⃗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</m:t>
                          </m:r>
                          <m:acc>
                            <m:accPr>
                              <m:chr m:val="⃗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2657122-2C66-49D9-B42F-50B0FE194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317" y="3141466"/>
                <a:ext cx="5617779" cy="9687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08E4CAA-F90C-4118-A621-B22A953E3A8D}"/>
                  </a:ext>
                </a:extLst>
              </p:cNvPr>
              <p:cNvSpPr txBox="1"/>
              <p:nvPr/>
            </p:nvSpPr>
            <p:spPr>
              <a:xfrm>
                <a:off x="3150474" y="4125345"/>
                <a:ext cx="3796863" cy="929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𝑥𝑑𝑥</m:t>
                              </m:r>
                            </m:e>
                          </m:nary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p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𝑦𝑑𝑦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altLang="zh-CN" sz="2400" b="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08E4CAA-F90C-4118-A621-B22A953E3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474" y="4125345"/>
                <a:ext cx="3796863" cy="929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FD6B288-FDC1-4AB0-90B4-8210B7FD5468}"/>
                  </a:ext>
                </a:extLst>
              </p:cNvPr>
              <p:cNvSpPr txBox="1"/>
              <p:nvPr/>
            </p:nvSpPr>
            <p:spPr>
              <a:xfrm>
                <a:off x="6812487" y="4359511"/>
                <a:ext cx="137685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FD6B288-FDC1-4AB0-90B4-8210B7FD5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487" y="4359511"/>
                <a:ext cx="1376855" cy="461665"/>
              </a:xfrm>
              <a:prstGeom prst="rect">
                <a:avLst/>
              </a:prstGeom>
              <a:blipFill>
                <a:blip r:embed="rId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738697A8-F84B-46B2-BB74-99A83D220696}"/>
              </a:ext>
            </a:extLst>
          </p:cNvPr>
          <p:cNvSpPr txBox="1"/>
          <p:nvPr/>
        </p:nvSpPr>
        <p:spPr>
          <a:xfrm>
            <a:off x="355774" y="2216422"/>
            <a:ext cx="1236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解：</a:t>
            </a:r>
          </a:p>
        </p:txBody>
      </p:sp>
    </p:spTree>
    <p:extLst>
      <p:ext uri="{BB962C8B-B14F-4D97-AF65-F5344CB8AC3E}">
        <p14:creationId xmlns:p14="http://schemas.microsoft.com/office/powerpoint/2010/main" val="315821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副标题 2"/>
          <p:cNvSpPr>
            <a:spLocks noGrp="1"/>
          </p:cNvSpPr>
          <p:nvPr/>
        </p:nvSpPr>
        <p:spPr>
          <a:xfrm>
            <a:off x="531495" y="687070"/>
            <a:ext cx="10136505" cy="2449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50000"/>
              </a:lnSpc>
            </a:pPr>
            <a:r>
              <a:rPr lang="en-US" altLang="zh-CN" dirty="0">
                <a:latin typeface="+mn-ea"/>
              </a:rPr>
              <a:t>	</a:t>
            </a:r>
            <a:endParaRPr lang="zh-CN" altLang="en-US" dirty="0">
              <a:latin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8772" y="462597"/>
            <a:ext cx="107300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Times New Roman" panose="02020603050405020304" charset="0"/>
              </a:rPr>
              <a:t>2．已知地球的半径为</a:t>
            </a:r>
            <a:r>
              <a:rPr lang="en-US" altLang="zh-CN" sz="3200" dirty="0">
                <a:latin typeface="Times New Roman" panose="02020603050405020304" charset="0"/>
              </a:rPr>
              <a:t>R</a:t>
            </a:r>
            <a:r>
              <a:rPr lang="zh-CN" altLang="en-US" sz="3200" dirty="0">
                <a:latin typeface="Times New Roman" panose="02020603050405020304" charset="0"/>
              </a:rPr>
              <a:t>，质量为</a:t>
            </a:r>
            <a:r>
              <a:rPr lang="en-US" altLang="zh-CN" sz="3200" dirty="0">
                <a:latin typeface="Times New Roman" panose="02020603050405020304" charset="0"/>
              </a:rPr>
              <a:t>M</a:t>
            </a:r>
            <a:r>
              <a:rPr lang="zh-CN" altLang="en-US" sz="3200" dirty="0">
                <a:latin typeface="Times New Roman" panose="02020603050405020304" charset="0"/>
              </a:rPr>
              <a:t>。现有一质量为</a:t>
            </a:r>
            <a:r>
              <a:rPr lang="en-US" altLang="zh-CN" sz="3200" dirty="0">
                <a:latin typeface="Times New Roman" panose="02020603050405020304" charset="0"/>
              </a:rPr>
              <a:t>m</a:t>
            </a:r>
            <a:r>
              <a:rPr lang="zh-CN" altLang="en-US" sz="3200" dirty="0">
                <a:latin typeface="Times New Roman" panose="02020603050405020304" charset="0"/>
              </a:rPr>
              <a:t>的物体，在离地面高度为</a:t>
            </a:r>
            <a:r>
              <a:rPr lang="en-US" altLang="zh-CN" sz="3200" dirty="0">
                <a:latin typeface="Times New Roman" panose="02020603050405020304" charset="0"/>
              </a:rPr>
              <a:t>2R</a:t>
            </a:r>
            <a:r>
              <a:rPr lang="zh-CN" altLang="en-US" sz="3200" dirty="0">
                <a:latin typeface="Times New Roman" panose="02020603050405020304" charset="0"/>
              </a:rPr>
              <a:t>处。以地球和物体为系统，若取地面为势能零点，求系统的引力势能为多少（</a:t>
            </a:r>
            <a:r>
              <a:rPr lang="en-US" altLang="zh-CN" sz="3200" dirty="0">
                <a:latin typeface="Times New Roman" panose="02020603050405020304" charset="0"/>
              </a:rPr>
              <a:t>G</a:t>
            </a:r>
            <a:r>
              <a:rPr lang="zh-CN" altLang="en-US" sz="3200" dirty="0">
                <a:latin typeface="Times New Roman" panose="02020603050405020304" charset="0"/>
              </a:rPr>
              <a:t>为万有引力常量）</a:t>
            </a:r>
            <a:r>
              <a:rPr lang="zh-CN" altLang="en-US" sz="2800" dirty="0">
                <a:latin typeface="Times New Roman" panose="02020603050405020304" charset="0"/>
              </a:rPr>
              <a:t>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9C8B2BF-C2D1-48CB-90FB-AD643785327A}"/>
              </a:ext>
            </a:extLst>
          </p:cNvPr>
          <p:cNvSpPr txBox="1"/>
          <p:nvPr/>
        </p:nvSpPr>
        <p:spPr>
          <a:xfrm>
            <a:off x="792725" y="2686975"/>
            <a:ext cx="8468721" cy="2808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</a:rPr>
              <a:t>势能：</a:t>
            </a:r>
            <a:r>
              <a:rPr lang="zh-CN" altLang="en-US" sz="2400" dirty="0">
                <a:solidFill>
                  <a:srgbClr val="0000FF"/>
                </a:solidFill>
              </a:rPr>
              <a:t>质点在保守力场中某点的势能，在量值上等于质点从某点移动到零势能点的过程中保守力所做的功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</a:rPr>
              <a:t>万有引力定律：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12">
                <a:extLst>
                  <a:ext uri="{FF2B5EF4-FFF2-40B4-BE49-F238E27FC236}">
                    <a16:creationId xmlns:a16="http://schemas.microsoft.com/office/drawing/2014/main" id="{EDB0D525-4E1E-48BD-A6B1-B3B0D22D1FA1}"/>
                  </a:ext>
                </a:extLst>
              </p:cNvPr>
              <p:cNvSpPr txBox="1"/>
              <p:nvPr/>
            </p:nvSpPr>
            <p:spPr bwMode="auto">
              <a:xfrm>
                <a:off x="5215128" y="3898858"/>
                <a:ext cx="1817680" cy="72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  <m:e>
                          <m:acc>
                            <m:accPr>
                              <m:chr m:val="⃑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acc>
                            <m:accPr>
                              <m:chr m:val="⃑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Object 12">
                <a:extLst>
                  <a:ext uri="{FF2B5EF4-FFF2-40B4-BE49-F238E27FC236}">
                    <a16:creationId xmlns:a16="http://schemas.microsoft.com/office/drawing/2014/main" id="{EDB0D525-4E1E-48BD-A6B1-B3B0D22D1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15128" y="3898858"/>
                <a:ext cx="1817680" cy="7239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7F4811EE-6A4F-4B40-A78D-A17C85E31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371" y="3686506"/>
            <a:ext cx="2810789" cy="18089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13">
                <a:extLst>
                  <a:ext uri="{FF2B5EF4-FFF2-40B4-BE49-F238E27FC236}">
                    <a16:creationId xmlns:a16="http://schemas.microsoft.com/office/drawing/2014/main" id="{5B2D7A53-9F87-4240-BBB2-8EC18BDD7508}"/>
                  </a:ext>
                </a:extLst>
              </p:cNvPr>
              <p:cNvSpPr txBox="1"/>
              <p:nvPr/>
            </p:nvSpPr>
            <p:spPr bwMode="auto">
              <a:xfrm>
                <a:off x="1683127" y="4091238"/>
                <a:ext cx="3082589" cy="5302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)=−</m:t>
                      </m:r>
                      <m:r>
                        <m:rPr>
                          <m:sty m:val="p"/>
                        </m:rP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Object 13">
                <a:extLst>
                  <a:ext uri="{FF2B5EF4-FFF2-40B4-BE49-F238E27FC236}">
                    <a16:creationId xmlns:a16="http://schemas.microsoft.com/office/drawing/2014/main" id="{5B2D7A53-9F87-4240-BBB2-8EC18BDD7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83127" y="4091238"/>
                <a:ext cx="3082589" cy="530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副标题 2"/>
          <p:cNvSpPr>
            <a:spLocks noGrp="1"/>
          </p:cNvSpPr>
          <p:nvPr/>
        </p:nvSpPr>
        <p:spPr>
          <a:xfrm>
            <a:off x="531495" y="687070"/>
            <a:ext cx="10136505" cy="2449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50000"/>
              </a:lnSpc>
            </a:pPr>
            <a:r>
              <a:rPr lang="en-US" altLang="zh-CN" dirty="0">
                <a:latin typeface="+mn-ea"/>
              </a:rPr>
              <a:t>	</a:t>
            </a:r>
            <a:endParaRPr lang="zh-CN" altLang="en-US" dirty="0">
              <a:latin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02111" y="187416"/>
            <a:ext cx="113585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Times New Roman" panose="02020603050405020304" charset="0"/>
              </a:rPr>
              <a:t>2．已知地球的半径为</a:t>
            </a:r>
            <a:r>
              <a:rPr lang="en-US" altLang="zh-CN" sz="2800" dirty="0">
                <a:latin typeface="Times New Roman" panose="02020603050405020304" charset="0"/>
              </a:rPr>
              <a:t>R</a:t>
            </a:r>
            <a:r>
              <a:rPr lang="zh-CN" altLang="en-US" sz="2800" dirty="0">
                <a:latin typeface="Times New Roman" panose="02020603050405020304" charset="0"/>
              </a:rPr>
              <a:t>，质量为</a:t>
            </a:r>
            <a:r>
              <a:rPr lang="en-US" altLang="zh-CN" sz="2800" dirty="0">
                <a:latin typeface="Times New Roman" panose="02020603050405020304" charset="0"/>
              </a:rPr>
              <a:t>M</a:t>
            </a:r>
            <a:r>
              <a:rPr lang="zh-CN" altLang="en-US" sz="2800" dirty="0">
                <a:latin typeface="Times New Roman" panose="02020603050405020304" charset="0"/>
              </a:rPr>
              <a:t>。现有一质量为</a:t>
            </a:r>
            <a:r>
              <a:rPr lang="en-US" altLang="zh-CN" sz="2800" dirty="0">
                <a:latin typeface="Times New Roman" panose="02020603050405020304" charset="0"/>
              </a:rPr>
              <a:t>m</a:t>
            </a:r>
            <a:r>
              <a:rPr lang="zh-CN" altLang="en-US" sz="2800" dirty="0">
                <a:latin typeface="Times New Roman" panose="02020603050405020304" charset="0"/>
              </a:rPr>
              <a:t>的物体，在离地面高度为</a:t>
            </a:r>
            <a:r>
              <a:rPr lang="en-US" altLang="zh-CN" sz="2800" dirty="0">
                <a:latin typeface="Times New Roman" panose="02020603050405020304" charset="0"/>
              </a:rPr>
              <a:t>2R</a:t>
            </a:r>
            <a:r>
              <a:rPr lang="zh-CN" altLang="en-US" sz="2800" dirty="0">
                <a:latin typeface="Times New Roman" panose="02020603050405020304" charset="0"/>
              </a:rPr>
              <a:t>处。以地球和物体为系统，若取地面为势能零点，求系统的引力势能为多少（</a:t>
            </a:r>
            <a:r>
              <a:rPr lang="en-US" altLang="zh-CN" sz="2800" dirty="0">
                <a:latin typeface="Times New Roman" panose="02020603050405020304" charset="0"/>
              </a:rPr>
              <a:t>G</a:t>
            </a:r>
            <a:r>
              <a:rPr lang="zh-CN" altLang="en-US" sz="2800" dirty="0">
                <a:latin typeface="Times New Roman" panose="02020603050405020304" charset="0"/>
              </a:rPr>
              <a:t>为万有引力常量）</a:t>
            </a:r>
            <a:r>
              <a:rPr lang="zh-CN" altLang="en-US" sz="2400" dirty="0">
                <a:latin typeface="Times New Roman" panose="02020603050405020304" charset="0"/>
              </a:rPr>
              <a:t>？</a:t>
            </a:r>
          </a:p>
        </p:txBody>
      </p:sp>
      <p:graphicFrame>
        <p:nvGraphicFramePr>
          <p:cNvPr id="4" name="对象 3">
            <a:hlinkClick r:id="" action="ppaction://ole?verb=0"/>
            <a:extLst>
              <a:ext uri="{FF2B5EF4-FFF2-40B4-BE49-F238E27FC236}">
                <a16:creationId xmlns:a16="http://schemas.microsoft.com/office/drawing/2014/main" id="{B9F47314-15BD-4274-B9BF-F13B39FE875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32459697"/>
              </p:ext>
            </p:extLst>
          </p:nvPr>
        </p:nvGraphicFramePr>
        <p:xfrm>
          <a:off x="2746375" y="5589240"/>
          <a:ext cx="3967128" cy="865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8" name="Equation" r:id="rId4" imgW="1803240" imgH="393480" progId="Equation.DSMT4">
                  <p:embed/>
                </p:oleObj>
              </mc:Choice>
              <mc:Fallback>
                <p:oleObj name="Equation" r:id="rId4" imgW="1803240" imgH="393480" progId="Equation.DSMT4">
                  <p:embed/>
                  <p:pic>
                    <p:nvPicPr>
                      <p:cNvPr id="3" name="对象 2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46375" y="5589240"/>
                        <a:ext cx="3967128" cy="865656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2FC48BD4-413A-444A-B8D5-2BD057D1CB92}"/>
              </a:ext>
            </a:extLst>
          </p:cNvPr>
          <p:cNvSpPr/>
          <p:nvPr/>
        </p:nvSpPr>
        <p:spPr>
          <a:xfrm>
            <a:off x="827584" y="1858644"/>
            <a:ext cx="80487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质点在保守力场中某点的势能，在量值上等于质点从某点移动到零势能点的过程中保守力所做的功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4BF1642-7AC6-4F65-98B0-D1B4D03509F3}"/>
              </a:ext>
            </a:extLst>
          </p:cNvPr>
          <p:cNvSpPr/>
          <p:nvPr/>
        </p:nvSpPr>
        <p:spPr>
          <a:xfrm>
            <a:off x="249134" y="1812978"/>
            <a:ext cx="4924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zh-CN" altLang="en-US" sz="2400" dirty="0">
                <a:solidFill>
                  <a:srgbClr val="660066"/>
                </a:solidFill>
                <a:latin typeface="+mn-ea"/>
                <a:ea typeface="+mn-ea"/>
              </a:rPr>
              <a:t>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对象 6">
                <a:hlinkClick r:id="" action="ppaction://ole?verb=0"/>
                <a:extLst>
                  <a:ext uri="{FF2B5EF4-FFF2-40B4-BE49-F238E27FC236}">
                    <a16:creationId xmlns:a16="http://schemas.microsoft.com/office/drawing/2014/main" id="{0D6AD4CD-2F09-4CDC-A17C-BA1FB27F0808}"/>
                  </a:ext>
                </a:extLst>
              </p:cNvPr>
              <p:cNvSpPr txBox="1"/>
              <p:nvPr/>
            </p:nvSpPr>
            <p:spPr>
              <a:xfrm>
                <a:off x="3059059" y="2707538"/>
                <a:ext cx="3585835" cy="958986"/>
              </a:xfrm>
              <a:prstGeom prst="rect">
                <a:avLst/>
              </a:prstGeom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3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3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sz="23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zh-CN" altLang="en-US" sz="2300" i="1">
                          <a:solidFill>
                            <a:srgbClr val="00008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zh-CN" altLang="en-US" sz="23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3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r>
                            <a:rPr lang="zh-CN" altLang="en-US" sz="23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零势能点</m:t>
                          </m:r>
                        </m:sup>
                        <m:e>
                          <m:acc>
                            <m:accPr>
                              <m:chr m:val="⃗"/>
                              <m:ctrlPr>
                                <a:rPr lang="zh-CN" altLang="en-US" sz="2300" i="1">
                                  <a:solidFill>
                                    <a:srgbClr val="000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300" i="1">
                                  <a:solidFill>
                                    <a:srgbClr val="00008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r>
                            <a:rPr lang="zh-CN" altLang="en-US" sz="23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zh-CN" altLang="en-US" sz="23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zh-CN" altLang="en-US" sz="2300" i="1">
                                  <a:solidFill>
                                    <a:srgbClr val="000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300" i="1">
                                  <a:solidFill>
                                    <a:srgbClr val="00008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对象 6">
                <a:hlinkClick r:id="" action="ppaction://ole?verb=0"/>
                <a:extLst>
                  <a:ext uri="{FF2B5EF4-FFF2-40B4-BE49-F238E27FC236}">
                    <a16:creationId xmlns:a16="http://schemas.microsoft.com/office/drawing/2014/main" id="{0D6AD4CD-2F09-4CDC-A17C-BA1FB27F0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059" y="2707538"/>
                <a:ext cx="3585835" cy="9589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EF5C23E6-B258-40DA-ADC4-A449C7AABFEE}"/>
              </a:ext>
            </a:extLst>
          </p:cNvPr>
          <p:cNvSpPr/>
          <p:nvPr/>
        </p:nvSpPr>
        <p:spPr>
          <a:xfrm>
            <a:off x="827585" y="3615407"/>
            <a:ext cx="61436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设由地心沿半径向外为正方向，物体受力为：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对象 8">
                <a:hlinkClick r:id="" action="ppaction://ole?verb=0"/>
                <a:extLst>
                  <a:ext uri="{FF2B5EF4-FFF2-40B4-BE49-F238E27FC236}">
                    <a16:creationId xmlns:a16="http://schemas.microsoft.com/office/drawing/2014/main" id="{E009F752-15B2-4FD5-8679-3CF650C38E4C}"/>
                  </a:ext>
                </a:extLst>
              </p:cNvPr>
              <p:cNvSpPr txBox="1"/>
              <p:nvPr/>
            </p:nvSpPr>
            <p:spPr>
              <a:xfrm>
                <a:off x="3511144" y="4147520"/>
                <a:ext cx="1955448" cy="865656"/>
              </a:xfrm>
              <a:prstGeom prst="rect">
                <a:avLst/>
              </a:prstGeom>
              <a:ln>
                <a:noFill/>
              </a:ln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zh-CN" altLang="en-US" sz="2400" i="1">
                          <a:solidFill>
                            <a:srgbClr val="00008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zh-CN" altLang="en-US" sz="2400" i="1">
                          <a:solidFill>
                            <a:srgbClr val="00008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𝑀𝑚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srgbClr val="000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solidFill>
                                    <a:srgbClr val="00008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zh-CN" altLang="en-US" sz="2400" i="1">
                                  <a:solidFill>
                                    <a:srgbClr val="00008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acc>
                        <m:accPr>
                          <m:chr m:val="̂"/>
                          <m:ctrlP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对象 8">
                <a:hlinkClick r:id="" action="ppaction://ole?verb=0"/>
                <a:extLst>
                  <a:ext uri="{FF2B5EF4-FFF2-40B4-BE49-F238E27FC236}">
                    <a16:creationId xmlns:a16="http://schemas.microsoft.com/office/drawing/2014/main" id="{E009F752-15B2-4FD5-8679-3CF650C38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144" y="4147520"/>
                <a:ext cx="1955448" cy="8656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EC491548-8D09-4F06-8B3A-33DB78B653EC}"/>
              </a:ext>
            </a:extLst>
          </p:cNvPr>
          <p:cNvSpPr/>
          <p:nvPr/>
        </p:nvSpPr>
        <p:spPr>
          <a:xfrm>
            <a:off x="827584" y="5059616"/>
            <a:ext cx="63514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物体与地心相距为</a:t>
            </a:r>
            <a:r>
              <a:rPr lang="en-US" altLang="zh-CN" sz="2400" dirty="0">
                <a:solidFill>
                  <a:srgbClr val="FF0000"/>
                </a:solidFill>
              </a:rPr>
              <a:t>3</a:t>
            </a:r>
            <a:r>
              <a:rPr lang="en-US" altLang="zh-CN" sz="2400" i="1" dirty="0">
                <a:solidFill>
                  <a:srgbClr val="FF0000"/>
                </a:solidFill>
              </a:rPr>
              <a:t>R</a:t>
            </a:r>
            <a:r>
              <a:rPr lang="zh-CN" altLang="en-US" sz="2400" dirty="0">
                <a:solidFill>
                  <a:srgbClr val="0000FF"/>
                </a:solidFill>
              </a:rPr>
              <a:t>，此处系统的引力势能为</a:t>
            </a:r>
            <a:endParaRPr lang="zh-CN" altLang="en-US" sz="2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4B0DFC7-BC2A-4617-A24E-544F32E546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598" t="11379" r="10516" b="32926"/>
          <a:stretch/>
        </p:blipFill>
        <p:spPr>
          <a:xfrm rot="16200000">
            <a:off x="8880273" y="2189736"/>
            <a:ext cx="3054919" cy="306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70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/>
          <p:cNvSpPr>
            <a:spLocks noGrp="1"/>
          </p:cNvSpPr>
          <p:nvPr/>
        </p:nvSpPr>
        <p:spPr>
          <a:xfrm>
            <a:off x="1087395" y="852616"/>
            <a:ext cx="9835978" cy="3421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150000"/>
              </a:lnSpc>
            </a:pPr>
            <a:endParaRPr lang="zh-CN" altLang="en-US" sz="3200" dirty="0">
              <a:latin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9275" y="213995"/>
            <a:ext cx="10911840" cy="5927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latin typeface="Times New Roman" panose="02020603050405020304" charset="0"/>
              </a:rPr>
              <a:t>3. 双原子分子中，两原子之间的相互作用力所对应的势能函数可表示为                   ，其中 a 和 b 是两正常数，x是两原子间的距离。</a:t>
            </a: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Times New Roman" panose="02020603050405020304" charset="0"/>
              </a:rPr>
              <a:t>求：（1）两原子的相互作用力函数;   </a:t>
            </a: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Times New Roman" panose="02020603050405020304" charset="0"/>
              </a:rPr>
              <a:t>         （2）两原子达到稳定平衡时的间距；</a:t>
            </a: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Times New Roman" panose="02020603050405020304" charset="0"/>
              </a:rPr>
              <a:t>         （3）将这分子拆散为两个孤立原子所需的最小能量（即将两个原子由稳定平衡时的间距分开到相隔无穷远所需要能量）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对象 -2147482616"/>
              <p:cNvSpPr txBox="1"/>
              <p:nvPr/>
            </p:nvSpPr>
            <p:spPr>
              <a:xfrm>
                <a:off x="2738930" y="1068759"/>
                <a:ext cx="2022257" cy="754380"/>
              </a:xfrm>
              <a:prstGeom prst="rect">
                <a:avLst/>
              </a:prstGeom>
              <a:noFill/>
              <a:ln w="38100">
                <a:noFill/>
                <a:miter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对象 -21474826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930" y="1068759"/>
                <a:ext cx="2022257" cy="7543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  <a:miter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0">
            <a:extLst>
              <a:ext uri="{FF2B5EF4-FFF2-40B4-BE49-F238E27FC236}">
                <a16:creationId xmlns:a16="http://schemas.microsoft.com/office/drawing/2014/main" id="{47739E1C-C8D3-46BA-AFED-B4C4D58445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647" y="296926"/>
            <a:ext cx="3902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dirty="0">
                <a:solidFill>
                  <a:srgbClr val="002060"/>
                </a:solidFill>
                <a:latin typeface="微软雅黑"/>
                <a:ea typeface="微软雅黑"/>
              </a:rPr>
              <a:t>1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. 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保守力和势能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12">
                <a:extLst>
                  <a:ext uri="{FF2B5EF4-FFF2-40B4-BE49-F238E27FC236}">
                    <a16:creationId xmlns:a16="http://schemas.microsoft.com/office/drawing/2014/main" id="{A7DAAE46-09F7-492D-AB2D-43882171D762}"/>
                  </a:ext>
                </a:extLst>
              </p:cNvPr>
              <p:cNvSpPr txBox="1"/>
              <p:nvPr/>
            </p:nvSpPr>
            <p:spPr bwMode="auto">
              <a:xfrm>
                <a:off x="1059033" y="1069878"/>
                <a:ext cx="2819285" cy="72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  <m:sup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  <m:e>
                          <m:acc>
                            <m:accPr>
                              <m:chr m:val="⃑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acc>
                            <m:accPr>
                              <m:chr m:val="⃑"/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Object 12">
                <a:extLst>
                  <a:ext uri="{FF2B5EF4-FFF2-40B4-BE49-F238E27FC236}">
                    <a16:creationId xmlns:a16="http://schemas.microsoft.com/office/drawing/2014/main" id="{A7DAAE46-09F7-492D-AB2D-43882171D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59033" y="1069878"/>
                <a:ext cx="2819285" cy="723900"/>
              </a:xfrm>
              <a:prstGeom prst="rect">
                <a:avLst/>
              </a:prstGeom>
              <a:blipFill>
                <a:blip r:embed="rId3"/>
                <a:stretch>
                  <a:fillRect b="-203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13">
                <a:extLst>
                  <a:ext uri="{FF2B5EF4-FFF2-40B4-BE49-F238E27FC236}">
                    <a16:creationId xmlns:a16="http://schemas.microsoft.com/office/drawing/2014/main" id="{81D3F5B6-65E7-453D-BBA1-A3A8970A1169}"/>
                  </a:ext>
                </a:extLst>
              </p:cNvPr>
              <p:cNvSpPr txBox="1"/>
              <p:nvPr/>
            </p:nvSpPr>
            <p:spPr bwMode="auto">
              <a:xfrm>
                <a:off x="3714408" y="1277857"/>
                <a:ext cx="3810792" cy="7238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)=−</m:t>
                      </m:r>
                      <m:r>
                        <m:rPr>
                          <m:sty m:val="p"/>
                        </m:rP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Object 13">
                <a:extLst>
                  <a:ext uri="{FF2B5EF4-FFF2-40B4-BE49-F238E27FC236}">
                    <a16:creationId xmlns:a16="http://schemas.microsoft.com/office/drawing/2014/main" id="{81D3F5B6-65E7-453D-BBA1-A3A8970A1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14408" y="1277857"/>
                <a:ext cx="3810792" cy="723899"/>
              </a:xfrm>
              <a:prstGeom prst="rect">
                <a:avLst/>
              </a:prstGeom>
              <a:blipFill>
                <a:blip r:embed="rId4"/>
                <a:stretch>
                  <a:fillRect l="-3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14">
                <a:extLst>
                  <a:ext uri="{FF2B5EF4-FFF2-40B4-BE49-F238E27FC236}">
                    <a16:creationId xmlns:a16="http://schemas.microsoft.com/office/drawing/2014/main" id="{C02EE6F4-6EDF-45DD-8CE5-9A7BB5E61F1B}"/>
                  </a:ext>
                </a:extLst>
              </p:cNvPr>
              <p:cNvSpPr txBox="1"/>
              <p:nvPr/>
            </p:nvSpPr>
            <p:spPr bwMode="auto">
              <a:xfrm>
                <a:off x="3714408" y="2058881"/>
                <a:ext cx="4138613" cy="9207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zh-CN" alt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f>
                        <m:fPr>
                          <m:ctrlP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zh-CN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acc>
                        <m:accPr>
                          <m:chr m:val="⃑"/>
                          <m:ctrlP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zh-CN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acc>
                        <m:accPr>
                          <m:chr m:val="⃑"/>
                          <m:ctrlP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zh-CN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acc>
                        <m:accPr>
                          <m:chr m:val="⃑"/>
                          <m:ctrlP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" name="Object 14">
                <a:extLst>
                  <a:ext uri="{FF2B5EF4-FFF2-40B4-BE49-F238E27FC236}">
                    <a16:creationId xmlns:a16="http://schemas.microsoft.com/office/drawing/2014/main" id="{C02EE6F4-6EDF-45DD-8CE5-9A7BB5E61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14408" y="2058881"/>
                <a:ext cx="4138613" cy="9207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15">
                <a:extLst>
                  <a:ext uri="{FF2B5EF4-FFF2-40B4-BE49-F238E27FC236}">
                    <a16:creationId xmlns:a16="http://schemas.microsoft.com/office/drawing/2014/main" id="{83E3159C-5211-4BE4-B5F5-CFF5117CE9B7}"/>
                  </a:ext>
                </a:extLst>
              </p:cNvPr>
              <p:cNvSpPr txBox="1"/>
              <p:nvPr/>
            </p:nvSpPr>
            <p:spPr bwMode="auto">
              <a:xfrm>
                <a:off x="981106" y="2209313"/>
                <a:ext cx="1982811" cy="9207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zh-CN" alt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Object 15">
                <a:extLst>
                  <a:ext uri="{FF2B5EF4-FFF2-40B4-BE49-F238E27FC236}">
                    <a16:creationId xmlns:a16="http://schemas.microsoft.com/office/drawing/2014/main" id="{83E3159C-5211-4BE4-B5F5-CFF5117CE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81106" y="2209313"/>
                <a:ext cx="1982811" cy="920750"/>
              </a:xfrm>
              <a:prstGeom prst="rect">
                <a:avLst/>
              </a:prstGeom>
              <a:blipFill>
                <a:blip r:embed="rId6"/>
                <a:stretch>
                  <a:fillRect l="-92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utoShape 16">
            <a:extLst>
              <a:ext uri="{FF2B5EF4-FFF2-40B4-BE49-F238E27FC236}">
                <a16:creationId xmlns:a16="http://schemas.microsoft.com/office/drawing/2014/main" id="{867F5241-75E8-422E-93AD-5D582F15B5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2298" y="2347620"/>
            <a:ext cx="838200" cy="228600"/>
          </a:xfrm>
          <a:prstGeom prst="rightArrow">
            <a:avLst>
              <a:gd name="adj1" fmla="val 50000"/>
              <a:gd name="adj2" fmla="val 91667"/>
            </a:avLst>
          </a:prstGeom>
          <a:noFill/>
          <a:ln w="25400" cmpd="sng" algn="ctr">
            <a:solidFill>
              <a:srgbClr val="00206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1" i="0" u="none" strike="noStrike" kern="1200" cap="none" spc="0" normalizeH="0" baseline="0" noProof="0">
              <a:ln>
                <a:noFill/>
              </a:ln>
              <a:solidFill>
                <a:srgbClr val="CCCCFF"/>
              </a:solidFill>
              <a:effectLst/>
              <a:uLnTx/>
              <a:uFillTx/>
              <a:latin typeface="Times New Roman" panose="02020603050405020304" pitchFamily="18" charset="0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F56AC5E-7075-4608-B5CA-CB413915234D}"/>
              </a:ext>
            </a:extLst>
          </p:cNvPr>
          <p:cNvSpPr txBox="1"/>
          <p:nvPr/>
        </p:nvSpPr>
        <p:spPr>
          <a:xfrm>
            <a:off x="643647" y="3130063"/>
            <a:ext cx="70454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400" b="1" dirty="0">
                <a:solidFill>
                  <a:srgbClr val="002060"/>
                </a:solidFill>
                <a:latin typeface="微软雅黑"/>
                <a:ea typeface="微软雅黑"/>
              </a:rPr>
              <a:t>2.</a:t>
            </a:r>
            <a:r>
              <a:rPr kumimoji="1" lang="zh-CN" altLang="en-US" sz="2400" b="1" dirty="0">
                <a:solidFill>
                  <a:srgbClr val="002060"/>
                </a:solidFill>
                <a:latin typeface="微软雅黑"/>
                <a:ea typeface="微软雅黑"/>
              </a:rPr>
              <a:t>两原子达到稳定平衡的条件： </a:t>
            </a:r>
            <a:endParaRPr kumimoji="1" lang="en-US" altLang="zh-CN" sz="2400" b="1" dirty="0">
              <a:solidFill>
                <a:srgbClr val="002060"/>
              </a:solidFill>
              <a:latin typeface="微软雅黑"/>
              <a:ea typeface="微软雅黑"/>
            </a:endParaRPr>
          </a:p>
          <a:p>
            <a:r>
              <a:rPr kumimoji="1" lang="en-US" altLang="zh-CN" sz="2400" b="1" dirty="0">
                <a:solidFill>
                  <a:srgbClr val="002060"/>
                </a:solidFill>
                <a:latin typeface="微软雅黑"/>
                <a:ea typeface="微软雅黑"/>
              </a:rPr>
              <a:t>                </a:t>
            </a:r>
          </a:p>
          <a:p>
            <a:r>
              <a:rPr kumimoji="1" lang="en-US" altLang="zh-CN" sz="2400" dirty="0">
                <a:latin typeface="微软雅黑"/>
                <a:ea typeface="微软雅黑"/>
              </a:rPr>
              <a:t>                              </a:t>
            </a:r>
            <a:r>
              <a:rPr kumimoji="1" lang="zh-CN" altLang="en-US" sz="2400" dirty="0">
                <a:latin typeface="微软雅黑"/>
                <a:ea typeface="微软雅黑"/>
              </a:rPr>
              <a:t>原子间相互作用力为</a:t>
            </a:r>
            <a:r>
              <a:rPr kumimoji="1" lang="en-US" altLang="zh-CN" sz="2400" dirty="0">
                <a:latin typeface="微软雅黑"/>
                <a:ea typeface="微软雅黑"/>
              </a:rPr>
              <a:t>0 .</a:t>
            </a:r>
            <a:endParaRPr kumimoji="1" lang="zh-CN" altLang="en-US" sz="2400" dirty="0">
              <a:latin typeface="微软雅黑"/>
              <a:ea typeface="微软雅黑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F0720C-B80B-42CF-A065-8E10A89F0EC7}"/>
              </a:ext>
            </a:extLst>
          </p:cNvPr>
          <p:cNvSpPr txBox="1"/>
          <p:nvPr/>
        </p:nvSpPr>
        <p:spPr>
          <a:xfrm>
            <a:off x="643647" y="4833103"/>
            <a:ext cx="73986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400" b="1" dirty="0">
                <a:solidFill>
                  <a:srgbClr val="002060"/>
                </a:solidFill>
                <a:latin typeface="微软雅黑"/>
                <a:ea typeface="微软雅黑"/>
              </a:rPr>
              <a:t>3.</a:t>
            </a:r>
            <a:r>
              <a:rPr kumimoji="1" lang="zh-CN" altLang="en-US" sz="2400" b="1" dirty="0">
                <a:solidFill>
                  <a:srgbClr val="002060"/>
                </a:solidFill>
                <a:latin typeface="微软雅黑"/>
                <a:ea typeface="微软雅黑"/>
              </a:rPr>
              <a:t>将分子拆散为两个孤立原子所需的最小能量</a:t>
            </a:r>
            <a:r>
              <a:rPr kumimoji="1" lang="en-US" altLang="zh-CN" sz="2400" b="1" dirty="0">
                <a:solidFill>
                  <a:srgbClr val="002060"/>
                </a:solidFill>
                <a:latin typeface="微软雅黑"/>
                <a:ea typeface="微软雅黑"/>
              </a:rPr>
              <a:t>:</a:t>
            </a:r>
            <a:endParaRPr kumimoji="1" lang="zh-CN" altLang="en-US" sz="2400" b="1" dirty="0">
              <a:solidFill>
                <a:srgbClr val="002060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78218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 animBg="1"/>
      <p:bldP spid="11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对象 3">
                <a:hlinkClick r:id="" action="ppaction://ole?verb=0"/>
                <a:extLst>
                  <a:ext uri="{FF2B5EF4-FFF2-40B4-BE49-F238E27FC236}">
                    <a16:creationId xmlns:a16="http://schemas.microsoft.com/office/drawing/2014/main" id="{798C5492-CFEF-4260-8978-6CE0EFAF811C}"/>
                  </a:ext>
                </a:extLst>
              </p:cNvPr>
              <p:cNvSpPr txBox="1"/>
              <p:nvPr/>
            </p:nvSpPr>
            <p:spPr>
              <a:xfrm>
                <a:off x="1526103" y="2940119"/>
                <a:ext cx="1919410" cy="865656"/>
              </a:xfrm>
              <a:prstGeom prst="rect">
                <a:avLst/>
              </a:prstGeom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zh-CN" altLang="en-US" sz="2400" i="1">
                          <a:solidFill>
                            <a:srgbClr val="00008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8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8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对象 3">
                <a:hlinkClick r:id="" action="ppaction://ole?verb=0"/>
                <a:extLst>
                  <a:ext uri="{FF2B5EF4-FFF2-40B4-BE49-F238E27FC236}">
                    <a16:creationId xmlns:a16="http://schemas.microsoft.com/office/drawing/2014/main" id="{798C5492-CFEF-4260-8978-6CE0EFAF8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103" y="2940119"/>
                <a:ext cx="1919410" cy="8656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对象 4">
            <a:hlinkClick r:id="" action="ppaction://ole?verb=0"/>
            <a:extLst>
              <a:ext uri="{FF2B5EF4-FFF2-40B4-BE49-F238E27FC236}">
                <a16:creationId xmlns:a16="http://schemas.microsoft.com/office/drawing/2014/main" id="{816D4480-EEBF-4E1B-B9DF-2612CAC3A1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4851205"/>
              </p:ext>
            </p:extLst>
          </p:nvPr>
        </p:nvGraphicFramePr>
        <p:xfrm>
          <a:off x="4142206" y="2897491"/>
          <a:ext cx="2903538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6" name="Equation" r:id="rId5" imgW="1320480" imgH="431640" progId="Equation.DSMT4">
                  <p:embed/>
                </p:oleObj>
              </mc:Choice>
              <mc:Fallback>
                <p:oleObj name="Equation" r:id="rId5" imgW="1320480" imgH="431640" progId="Equation.DSMT4">
                  <p:embed/>
                  <p:pic>
                    <p:nvPicPr>
                      <p:cNvPr id="8" name="对象 7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598E6761-A341-4CD9-94C9-333B0686EF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42206" y="2897491"/>
                        <a:ext cx="2903538" cy="95091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右箭头 17">
            <a:extLst>
              <a:ext uri="{FF2B5EF4-FFF2-40B4-BE49-F238E27FC236}">
                <a16:creationId xmlns:a16="http://schemas.microsoft.com/office/drawing/2014/main" id="{D7B7EAE3-6966-49FB-ADDF-48454DA98872}"/>
              </a:ext>
            </a:extLst>
          </p:cNvPr>
          <p:cNvSpPr/>
          <p:nvPr/>
        </p:nvSpPr>
        <p:spPr>
          <a:xfrm>
            <a:off x="3459525" y="3179529"/>
            <a:ext cx="519967" cy="386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C4AAE5-CFA0-479D-884D-639B4189F6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133" y="3079378"/>
            <a:ext cx="49244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dirty="0">
                <a:solidFill>
                  <a:srgbClr val="660066"/>
                </a:solidFill>
                <a:latin typeface="+mn-ea"/>
                <a:ea typeface="+mn-ea"/>
              </a:rPr>
              <a:t>解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6F5443A-345D-42C7-9B66-855E81752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400" y="3108995"/>
            <a:ext cx="10197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（</a:t>
            </a:r>
            <a:r>
              <a:rPr kumimoji="0"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1</a:t>
            </a:r>
            <a:r>
              <a:rPr kumimoji="0"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）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graphicFrame>
        <p:nvGraphicFramePr>
          <p:cNvPr id="9" name="对象 8">
            <a:hlinkClick r:id="" action="ppaction://ole?verb=0"/>
            <a:extLst>
              <a:ext uri="{FF2B5EF4-FFF2-40B4-BE49-F238E27FC236}">
                <a16:creationId xmlns:a16="http://schemas.microsoft.com/office/drawing/2014/main" id="{3367BB68-744B-4C39-99D5-76C204FBAD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2849903"/>
              </p:ext>
            </p:extLst>
          </p:nvPr>
        </p:nvGraphicFramePr>
        <p:xfrm>
          <a:off x="1577975" y="3819577"/>
          <a:ext cx="4441825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7" name="Equation" r:id="rId7" imgW="2019240" imgH="520560" progId="Equation.DSMT4">
                  <p:embed/>
                </p:oleObj>
              </mc:Choice>
              <mc:Fallback>
                <p:oleObj name="Equation" r:id="rId7" imgW="2019240" imgH="520560" progId="Equation.DSMT4">
                  <p:embed/>
                  <p:pic>
                    <p:nvPicPr>
                      <p:cNvPr id="14" name="对象 13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CA524896-4A56-48D0-8EC3-D11CAA3D0C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77975" y="3819577"/>
                        <a:ext cx="4441825" cy="1146175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" action="ppaction://ole?verb=0"/>
            <a:extLst>
              <a:ext uri="{FF2B5EF4-FFF2-40B4-BE49-F238E27FC236}">
                <a16:creationId xmlns:a16="http://schemas.microsoft.com/office/drawing/2014/main" id="{B9D0CEA8-D2FF-4291-A697-8FFDE05F7A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3060355"/>
              </p:ext>
            </p:extLst>
          </p:nvPr>
        </p:nvGraphicFramePr>
        <p:xfrm>
          <a:off x="4572000" y="5034543"/>
          <a:ext cx="3186112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8" name="Equation" r:id="rId9" imgW="1447560" imgH="419040" progId="Equation.DSMT4">
                  <p:embed/>
                </p:oleObj>
              </mc:Choice>
              <mc:Fallback>
                <p:oleObj name="Equation" r:id="rId9" imgW="1447560" imgH="419040" progId="Equation.DSMT4">
                  <p:embed/>
                  <p:pic>
                    <p:nvPicPr>
                      <p:cNvPr id="15" name="对象 14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AA0A7C07-0DA1-4C4D-9B47-B07374D7CF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72000" y="5034543"/>
                        <a:ext cx="3186112" cy="92075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对象 10">
                <a:hlinkClick r:id="" action="ppaction://ole?verb=0"/>
                <a:extLst>
                  <a:ext uri="{FF2B5EF4-FFF2-40B4-BE49-F238E27FC236}">
                    <a16:creationId xmlns:a16="http://schemas.microsoft.com/office/drawing/2014/main" id="{F3B963BE-129B-4089-BCD7-167840817D61}"/>
                  </a:ext>
                </a:extLst>
              </p:cNvPr>
              <p:cNvSpPr txBox="1"/>
              <p:nvPr/>
            </p:nvSpPr>
            <p:spPr>
              <a:xfrm>
                <a:off x="1526103" y="4979554"/>
                <a:ext cx="3045897" cy="1287022"/>
              </a:xfrm>
              <a:prstGeom prst="rect">
                <a:avLst/>
              </a:prstGeom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rgbClr val="000080"/>
                          </a:solidFill>
                          <a:latin typeface="Cambria Math" panose="02040503050406030204" pitchFamily="18" charset="0"/>
                        </a:rPr>
                        <m:t>平衡时</m:t>
                      </m:r>
                      <m:r>
                        <a:rPr lang="en-US" altLang="zh-CN" sz="2400" b="0" i="1" smtClean="0">
                          <a:solidFill>
                            <a:srgbClr val="00008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400" i="1">
                          <a:solidFill>
                            <a:srgbClr val="00008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8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8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zh-CN" altLang="en-US" sz="2400" i="1">
                          <a:solidFill>
                            <a:srgbClr val="00008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srgbClr val="0000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solidFill>
                                    <a:srgbClr val="00008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zh-CN" altLang="en-US" sz="2400" i="1">
                                  <a:solidFill>
                                    <a:srgbClr val="00008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zh-CN" altLang="en-US" sz="2400" i="1">
                              <a:solidFill>
                                <a:srgbClr val="00008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对象 10">
                <a:hlinkClick r:id="" action="ppaction://ole?verb=0"/>
                <a:extLst>
                  <a:ext uri="{FF2B5EF4-FFF2-40B4-BE49-F238E27FC236}">
                    <a16:creationId xmlns:a16="http://schemas.microsoft.com/office/drawing/2014/main" id="{F3B963BE-129B-4089-BCD7-167840817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103" y="4979554"/>
                <a:ext cx="3045897" cy="12870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6">
            <a:extLst>
              <a:ext uri="{FF2B5EF4-FFF2-40B4-BE49-F238E27FC236}">
                <a16:creationId xmlns:a16="http://schemas.microsoft.com/office/drawing/2014/main" id="{0C04AC7C-C1FD-4629-AB5F-A536FAD498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400" y="4231506"/>
            <a:ext cx="10197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（</a:t>
            </a:r>
            <a:r>
              <a:rPr kumimoji="0"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2</a:t>
            </a:r>
            <a:r>
              <a:rPr kumimoji="0"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）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044EB5DC-772E-4773-AFE4-B35F3864D3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400" y="5264086"/>
            <a:ext cx="10197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（</a:t>
            </a:r>
            <a:r>
              <a:rPr kumimoji="0" lang="en-US" altLang="zh-CN" sz="2400" dirty="0">
                <a:solidFill>
                  <a:srgbClr val="0000FF"/>
                </a:solidFill>
                <a:latin typeface="+mn-ea"/>
                <a:ea typeface="+mn-ea"/>
              </a:rPr>
              <a:t>3</a:t>
            </a:r>
            <a:r>
              <a:rPr kumimoji="0"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）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0A2BFC8-BD62-40D0-A3B2-D5C987BCA539}"/>
              </a:ext>
            </a:extLst>
          </p:cNvPr>
          <p:cNvSpPr txBox="1"/>
          <p:nvPr/>
        </p:nvSpPr>
        <p:spPr>
          <a:xfrm>
            <a:off x="263133" y="282411"/>
            <a:ext cx="9769862" cy="1966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charset="0"/>
              </a:rPr>
              <a:t>求：（1）两原子的相互作用力函数;   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charset="0"/>
              </a:rPr>
              <a:t>         （2）两原子达到稳定平衡时的间距；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Times New Roman" panose="02020603050405020304" charset="0"/>
              </a:rPr>
              <a:t>         （3）将这分子拆散为两个孤立原子所需的最小能量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4653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/>
      <p:bldP spid="8" grpId="0"/>
      <p:bldP spid="11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>
            <a:extLst>
              <a:ext uri="{FF2B5EF4-FFF2-40B4-BE49-F238E27FC236}">
                <a16:creationId xmlns:a16="http://schemas.microsoft.com/office/drawing/2014/main" id="{72490E7E-EADB-414D-BD59-0239B70B3880}"/>
              </a:ext>
            </a:extLst>
          </p:cNvPr>
          <p:cNvSpPr>
            <a:spLocks noGrp="1"/>
          </p:cNvSpPr>
          <p:nvPr/>
        </p:nvSpPr>
        <p:spPr>
          <a:xfrm>
            <a:off x="1526857" y="796289"/>
            <a:ext cx="9139237" cy="2296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lnSpc>
                <a:spcPct val="200000"/>
              </a:lnSpc>
            </a:pPr>
            <a:endParaRPr lang="zh-CN" altLang="en-US" sz="3200" dirty="0">
              <a:latin typeface="Times New Roman" panose="0202060305040502030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A7FCE3-69F8-4E52-BA5E-4C85306598CD}"/>
              </a:ext>
            </a:extLst>
          </p:cNvPr>
          <p:cNvSpPr txBox="1"/>
          <p:nvPr/>
        </p:nvSpPr>
        <p:spPr>
          <a:xfrm>
            <a:off x="948055" y="1247775"/>
            <a:ext cx="971740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Times New Roman" panose="02020603050405020304" charset="0"/>
              </a:rPr>
              <a:t>4. 在恒星系中，两个质量分别为    和    的星球，原来为静止，且相距为无穷远，后在引力的作用下，互相接近，到相距为 r 时，求：它们之间的相对速率为多少？</a:t>
            </a:r>
          </a:p>
        </p:txBody>
      </p:sp>
      <p:graphicFrame>
        <p:nvGraphicFramePr>
          <p:cNvPr id="6" name="对象 5">
            <a:hlinkClick r:id="" action="ppaction://ole?verb=0"/>
            <a:extLst>
              <a:ext uri="{FF2B5EF4-FFF2-40B4-BE49-F238E27FC236}">
                <a16:creationId xmlns:a16="http://schemas.microsoft.com/office/drawing/2014/main" id="{A8E7B640-FEEF-4967-8D79-B8E2685B51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12990" y="1374140"/>
          <a:ext cx="429895" cy="429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0" r:id="rId3" imgW="241300" imgH="241300" progId="Equation.KSEE3">
                  <p:embed/>
                </p:oleObj>
              </mc:Choice>
              <mc:Fallback>
                <p:oleObj r:id="rId3" imgW="241300" imgH="241300" progId="Equation.KSEE3">
                  <p:embed/>
                  <p:pic>
                    <p:nvPicPr>
                      <p:cNvPr id="3" name="对象 2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12990" y="1374140"/>
                        <a:ext cx="429895" cy="4298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0"/>
            <a:extLst>
              <a:ext uri="{FF2B5EF4-FFF2-40B4-BE49-F238E27FC236}">
                <a16:creationId xmlns:a16="http://schemas.microsoft.com/office/drawing/2014/main" id="{3B209A12-DE06-4CBD-900A-9AA3CB57ED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28990" y="1381760"/>
          <a:ext cx="443230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1" r:id="rId5" imgW="254000" imgH="241300" progId="Equation.KSEE3">
                  <p:embed/>
                </p:oleObj>
              </mc:Choice>
              <mc:Fallback>
                <p:oleObj r:id="rId5" imgW="254000" imgH="241300" progId="Equation.KSEE3">
                  <p:embed/>
                  <p:pic>
                    <p:nvPicPr>
                      <p:cNvPr id="4" name="对象 3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428990" y="1381760"/>
                        <a:ext cx="443230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1A3D4FBC-8663-49CE-B5B3-03F8D9AA38BE}"/>
              </a:ext>
            </a:extLst>
          </p:cNvPr>
          <p:cNvSpPr txBox="1"/>
          <p:nvPr/>
        </p:nvSpPr>
        <p:spPr>
          <a:xfrm>
            <a:off x="1929212" y="4307079"/>
            <a:ext cx="2292410" cy="114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动量守恒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机械能守恒</a:t>
            </a:r>
          </a:p>
        </p:txBody>
      </p:sp>
    </p:spTree>
    <p:extLst>
      <p:ext uri="{BB962C8B-B14F-4D97-AF65-F5344CB8AC3E}">
        <p14:creationId xmlns:p14="http://schemas.microsoft.com/office/powerpoint/2010/main" val="250948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45093160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波形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8921</TotalTime>
  <Words>2311</Words>
  <Application>Microsoft Office PowerPoint</Application>
  <PresentationFormat>宽屏</PresentationFormat>
  <Paragraphs>205</Paragraphs>
  <Slides>23</Slides>
  <Notes>8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23</vt:i4>
      </vt:variant>
    </vt:vector>
  </HeadingPairs>
  <TitlesOfParts>
    <vt:vector size="35" baseType="lpstr">
      <vt:lpstr>Helvetica Neue</vt:lpstr>
      <vt:lpstr>等线</vt:lpstr>
      <vt:lpstr>华文楷体</vt:lpstr>
      <vt:lpstr>微软雅黑</vt:lpstr>
      <vt:lpstr>Arial</vt:lpstr>
      <vt:lpstr>Cambria Math</vt:lpstr>
      <vt:lpstr>Candara</vt:lpstr>
      <vt:lpstr>Times New Roman</vt:lpstr>
      <vt:lpstr>波形</vt:lpstr>
      <vt:lpstr>Equation</vt:lpstr>
      <vt:lpstr>Equation.KSEE3</vt:lpstr>
      <vt:lpstr>Microsoft 公式 3.0</vt:lpstr>
      <vt:lpstr>第二次习题课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张 小西</cp:lastModifiedBy>
  <cp:revision>90</cp:revision>
  <dcterms:created xsi:type="dcterms:W3CDTF">2015-05-05T08:02:00Z</dcterms:created>
  <dcterms:modified xsi:type="dcterms:W3CDTF">2022-04-12T13:22:55Z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